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64" r:id="rId2"/>
    <p:sldId id="263" r:id="rId3"/>
    <p:sldId id="289" r:id="rId4"/>
    <p:sldId id="268" r:id="rId5"/>
    <p:sldId id="261" r:id="rId6"/>
    <p:sldId id="288" r:id="rId7"/>
    <p:sldId id="258" r:id="rId8"/>
    <p:sldId id="286" r:id="rId9"/>
    <p:sldId id="287" r:id="rId10"/>
    <p:sldId id="283" r:id="rId11"/>
    <p:sldId id="292" r:id="rId12"/>
    <p:sldId id="260" r:id="rId13"/>
    <p:sldId id="266" r:id="rId14"/>
    <p:sldId id="267" r:id="rId15"/>
    <p:sldId id="273" r:id="rId16"/>
    <p:sldId id="278" r:id="rId17"/>
    <p:sldId id="275" r:id="rId18"/>
    <p:sldId id="274" r:id="rId19"/>
    <p:sldId id="265" r:id="rId20"/>
    <p:sldId id="277" r:id="rId21"/>
    <p:sldId id="276" r:id="rId22"/>
    <p:sldId id="270" r:id="rId23"/>
    <p:sldId id="271" r:id="rId24"/>
    <p:sldId id="281" r:id="rId25"/>
    <p:sldId id="282" r:id="rId26"/>
    <p:sldId id="285" r:id="rId27"/>
    <p:sldId id="257" r:id="rId28"/>
    <p:sldId id="279" r:id="rId29"/>
    <p:sldId id="280" r:id="rId30"/>
    <p:sldId id="284" r:id="rId31"/>
    <p:sldId id="272" r:id="rId32"/>
    <p:sldId id="259" r:id="rId33"/>
    <p:sldId id="290"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4" d="100"/>
          <a:sy n="84" d="100"/>
        </p:scale>
        <p:origin x="96" y="99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9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09884-E9AC-4828-870C-CE7B6E44F405}" type="datetimeFigureOut">
              <a:rPr lang="en-US" smtClean="0"/>
              <a:pPr/>
              <a:t>6/12/2018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0CB06-4E56-4A62-A851-59987C0943D9}" type="slidenum">
              <a:rPr lang="en-US" smtClean="0"/>
              <a:pPr/>
              <a:t>‹#›</a:t>
            </a:fld>
            <a:endParaRPr lang="en-US"/>
          </a:p>
        </p:txBody>
      </p:sp>
    </p:spTree>
    <p:extLst>
      <p:ext uri="{BB962C8B-B14F-4D97-AF65-F5344CB8AC3E}">
        <p14:creationId xmlns:p14="http://schemas.microsoft.com/office/powerpoint/2010/main" val="119277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a:t>
            </a:fld>
            <a:endParaRPr lang="en-US"/>
          </a:p>
        </p:txBody>
      </p:sp>
    </p:spTree>
    <p:extLst>
      <p:ext uri="{BB962C8B-B14F-4D97-AF65-F5344CB8AC3E}">
        <p14:creationId xmlns:p14="http://schemas.microsoft.com/office/powerpoint/2010/main" val="847884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10</a:t>
            </a:fld>
            <a:endParaRPr lang="en-US"/>
          </a:p>
        </p:txBody>
      </p:sp>
    </p:spTree>
    <p:extLst>
      <p:ext uri="{BB962C8B-B14F-4D97-AF65-F5344CB8AC3E}">
        <p14:creationId xmlns:p14="http://schemas.microsoft.com/office/powerpoint/2010/main" val="92169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11</a:t>
            </a:fld>
            <a:endParaRPr lang="en-US"/>
          </a:p>
        </p:txBody>
      </p:sp>
    </p:spTree>
    <p:extLst>
      <p:ext uri="{BB962C8B-B14F-4D97-AF65-F5344CB8AC3E}">
        <p14:creationId xmlns:p14="http://schemas.microsoft.com/office/powerpoint/2010/main" val="195458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12</a:t>
            </a:fld>
            <a:endParaRPr lang="en-US"/>
          </a:p>
        </p:txBody>
      </p:sp>
    </p:spTree>
    <p:extLst>
      <p:ext uri="{BB962C8B-B14F-4D97-AF65-F5344CB8AC3E}">
        <p14:creationId xmlns:p14="http://schemas.microsoft.com/office/powerpoint/2010/main" val="11287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13</a:t>
            </a:fld>
            <a:endParaRPr lang="en-US"/>
          </a:p>
        </p:txBody>
      </p:sp>
    </p:spTree>
    <p:extLst>
      <p:ext uri="{BB962C8B-B14F-4D97-AF65-F5344CB8AC3E}">
        <p14:creationId xmlns:p14="http://schemas.microsoft.com/office/powerpoint/2010/main" val="179391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14</a:t>
            </a:fld>
            <a:endParaRPr lang="en-US"/>
          </a:p>
        </p:txBody>
      </p:sp>
    </p:spTree>
    <p:extLst>
      <p:ext uri="{BB962C8B-B14F-4D97-AF65-F5344CB8AC3E}">
        <p14:creationId xmlns:p14="http://schemas.microsoft.com/office/powerpoint/2010/main" val="3509054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15</a:t>
            </a:fld>
            <a:endParaRPr lang="en-US"/>
          </a:p>
        </p:txBody>
      </p:sp>
    </p:spTree>
    <p:extLst>
      <p:ext uri="{BB962C8B-B14F-4D97-AF65-F5344CB8AC3E}">
        <p14:creationId xmlns:p14="http://schemas.microsoft.com/office/powerpoint/2010/main" val="305190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16</a:t>
            </a:fld>
            <a:endParaRPr lang="en-US"/>
          </a:p>
        </p:txBody>
      </p:sp>
    </p:spTree>
    <p:extLst>
      <p:ext uri="{BB962C8B-B14F-4D97-AF65-F5344CB8AC3E}">
        <p14:creationId xmlns:p14="http://schemas.microsoft.com/office/powerpoint/2010/main" val="2148663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17</a:t>
            </a:fld>
            <a:endParaRPr lang="en-US"/>
          </a:p>
        </p:txBody>
      </p:sp>
    </p:spTree>
    <p:extLst>
      <p:ext uri="{BB962C8B-B14F-4D97-AF65-F5344CB8AC3E}">
        <p14:creationId xmlns:p14="http://schemas.microsoft.com/office/powerpoint/2010/main" val="283101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18</a:t>
            </a:fld>
            <a:endParaRPr lang="en-US"/>
          </a:p>
        </p:txBody>
      </p:sp>
    </p:spTree>
    <p:extLst>
      <p:ext uri="{BB962C8B-B14F-4D97-AF65-F5344CB8AC3E}">
        <p14:creationId xmlns:p14="http://schemas.microsoft.com/office/powerpoint/2010/main" val="1152647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19</a:t>
            </a:fld>
            <a:endParaRPr lang="en-US"/>
          </a:p>
        </p:txBody>
      </p:sp>
    </p:spTree>
    <p:extLst>
      <p:ext uri="{BB962C8B-B14F-4D97-AF65-F5344CB8AC3E}">
        <p14:creationId xmlns:p14="http://schemas.microsoft.com/office/powerpoint/2010/main" val="412685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2</a:t>
            </a:fld>
            <a:endParaRPr lang="en-US"/>
          </a:p>
        </p:txBody>
      </p:sp>
    </p:spTree>
    <p:extLst>
      <p:ext uri="{BB962C8B-B14F-4D97-AF65-F5344CB8AC3E}">
        <p14:creationId xmlns:p14="http://schemas.microsoft.com/office/powerpoint/2010/main" val="3708747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20</a:t>
            </a:fld>
            <a:endParaRPr lang="en-US"/>
          </a:p>
        </p:txBody>
      </p:sp>
    </p:spTree>
    <p:extLst>
      <p:ext uri="{BB962C8B-B14F-4D97-AF65-F5344CB8AC3E}">
        <p14:creationId xmlns:p14="http://schemas.microsoft.com/office/powerpoint/2010/main" val="3457342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21</a:t>
            </a:fld>
            <a:endParaRPr lang="en-US"/>
          </a:p>
        </p:txBody>
      </p:sp>
    </p:spTree>
    <p:extLst>
      <p:ext uri="{BB962C8B-B14F-4D97-AF65-F5344CB8AC3E}">
        <p14:creationId xmlns:p14="http://schemas.microsoft.com/office/powerpoint/2010/main" val="1755354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22</a:t>
            </a:fld>
            <a:endParaRPr lang="en-US"/>
          </a:p>
        </p:txBody>
      </p:sp>
    </p:spTree>
    <p:extLst>
      <p:ext uri="{BB962C8B-B14F-4D97-AF65-F5344CB8AC3E}">
        <p14:creationId xmlns:p14="http://schemas.microsoft.com/office/powerpoint/2010/main" val="3736639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23</a:t>
            </a:fld>
            <a:endParaRPr lang="en-US"/>
          </a:p>
        </p:txBody>
      </p:sp>
    </p:spTree>
    <p:extLst>
      <p:ext uri="{BB962C8B-B14F-4D97-AF65-F5344CB8AC3E}">
        <p14:creationId xmlns:p14="http://schemas.microsoft.com/office/powerpoint/2010/main" val="1794530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24</a:t>
            </a:fld>
            <a:endParaRPr lang="en-US"/>
          </a:p>
        </p:txBody>
      </p:sp>
    </p:spTree>
    <p:extLst>
      <p:ext uri="{BB962C8B-B14F-4D97-AF65-F5344CB8AC3E}">
        <p14:creationId xmlns:p14="http://schemas.microsoft.com/office/powerpoint/2010/main" val="1990310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25</a:t>
            </a:fld>
            <a:endParaRPr lang="en-US"/>
          </a:p>
        </p:txBody>
      </p:sp>
    </p:spTree>
    <p:extLst>
      <p:ext uri="{BB962C8B-B14F-4D97-AF65-F5344CB8AC3E}">
        <p14:creationId xmlns:p14="http://schemas.microsoft.com/office/powerpoint/2010/main" val="3069079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26</a:t>
            </a:fld>
            <a:endParaRPr lang="en-US"/>
          </a:p>
        </p:txBody>
      </p:sp>
    </p:spTree>
    <p:extLst>
      <p:ext uri="{BB962C8B-B14F-4D97-AF65-F5344CB8AC3E}">
        <p14:creationId xmlns:p14="http://schemas.microsoft.com/office/powerpoint/2010/main" val="2014403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27</a:t>
            </a:fld>
            <a:endParaRPr lang="en-US"/>
          </a:p>
        </p:txBody>
      </p:sp>
    </p:spTree>
    <p:extLst>
      <p:ext uri="{BB962C8B-B14F-4D97-AF65-F5344CB8AC3E}">
        <p14:creationId xmlns:p14="http://schemas.microsoft.com/office/powerpoint/2010/main" val="1551207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28</a:t>
            </a:fld>
            <a:endParaRPr lang="en-US"/>
          </a:p>
        </p:txBody>
      </p:sp>
    </p:spTree>
    <p:extLst>
      <p:ext uri="{BB962C8B-B14F-4D97-AF65-F5344CB8AC3E}">
        <p14:creationId xmlns:p14="http://schemas.microsoft.com/office/powerpoint/2010/main" val="1457281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29</a:t>
            </a:fld>
            <a:endParaRPr lang="en-US"/>
          </a:p>
        </p:txBody>
      </p:sp>
    </p:spTree>
    <p:extLst>
      <p:ext uri="{BB962C8B-B14F-4D97-AF65-F5344CB8AC3E}">
        <p14:creationId xmlns:p14="http://schemas.microsoft.com/office/powerpoint/2010/main" val="392339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3</a:t>
            </a:fld>
            <a:endParaRPr lang="en-US"/>
          </a:p>
        </p:txBody>
      </p:sp>
    </p:spTree>
    <p:extLst>
      <p:ext uri="{BB962C8B-B14F-4D97-AF65-F5344CB8AC3E}">
        <p14:creationId xmlns:p14="http://schemas.microsoft.com/office/powerpoint/2010/main" val="1393465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30</a:t>
            </a:fld>
            <a:endParaRPr lang="en-US"/>
          </a:p>
        </p:txBody>
      </p:sp>
    </p:spTree>
    <p:extLst>
      <p:ext uri="{BB962C8B-B14F-4D97-AF65-F5344CB8AC3E}">
        <p14:creationId xmlns:p14="http://schemas.microsoft.com/office/powerpoint/2010/main" val="2117930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31</a:t>
            </a:fld>
            <a:endParaRPr lang="en-US"/>
          </a:p>
        </p:txBody>
      </p:sp>
    </p:spTree>
    <p:extLst>
      <p:ext uri="{BB962C8B-B14F-4D97-AF65-F5344CB8AC3E}">
        <p14:creationId xmlns:p14="http://schemas.microsoft.com/office/powerpoint/2010/main" val="859342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32</a:t>
            </a:fld>
            <a:endParaRPr lang="en-US"/>
          </a:p>
        </p:txBody>
      </p:sp>
    </p:spTree>
    <p:extLst>
      <p:ext uri="{BB962C8B-B14F-4D97-AF65-F5344CB8AC3E}">
        <p14:creationId xmlns:p14="http://schemas.microsoft.com/office/powerpoint/2010/main" val="2773589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33</a:t>
            </a:fld>
            <a:endParaRPr lang="en-US"/>
          </a:p>
        </p:txBody>
      </p:sp>
    </p:spTree>
    <p:extLst>
      <p:ext uri="{BB962C8B-B14F-4D97-AF65-F5344CB8AC3E}">
        <p14:creationId xmlns:p14="http://schemas.microsoft.com/office/powerpoint/2010/main" val="89903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4</a:t>
            </a:fld>
            <a:endParaRPr lang="en-US"/>
          </a:p>
        </p:txBody>
      </p:sp>
    </p:spTree>
    <p:extLst>
      <p:ext uri="{BB962C8B-B14F-4D97-AF65-F5344CB8AC3E}">
        <p14:creationId xmlns:p14="http://schemas.microsoft.com/office/powerpoint/2010/main" val="348200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5</a:t>
            </a:fld>
            <a:endParaRPr lang="en-US"/>
          </a:p>
        </p:txBody>
      </p:sp>
    </p:spTree>
    <p:extLst>
      <p:ext uri="{BB962C8B-B14F-4D97-AF65-F5344CB8AC3E}">
        <p14:creationId xmlns:p14="http://schemas.microsoft.com/office/powerpoint/2010/main" val="155998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6</a:t>
            </a:fld>
            <a:endParaRPr lang="en-US"/>
          </a:p>
        </p:txBody>
      </p:sp>
    </p:spTree>
    <p:extLst>
      <p:ext uri="{BB962C8B-B14F-4D97-AF65-F5344CB8AC3E}">
        <p14:creationId xmlns:p14="http://schemas.microsoft.com/office/powerpoint/2010/main" val="345608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7</a:t>
            </a:fld>
            <a:endParaRPr lang="en-US"/>
          </a:p>
        </p:txBody>
      </p:sp>
    </p:spTree>
    <p:extLst>
      <p:ext uri="{BB962C8B-B14F-4D97-AF65-F5344CB8AC3E}">
        <p14:creationId xmlns:p14="http://schemas.microsoft.com/office/powerpoint/2010/main" val="290957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8</a:t>
            </a:fld>
            <a:endParaRPr lang="en-US"/>
          </a:p>
        </p:txBody>
      </p:sp>
    </p:spTree>
    <p:extLst>
      <p:ext uri="{BB962C8B-B14F-4D97-AF65-F5344CB8AC3E}">
        <p14:creationId xmlns:p14="http://schemas.microsoft.com/office/powerpoint/2010/main" val="248720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9</a:t>
            </a:fld>
            <a:endParaRPr lang="en-US"/>
          </a:p>
        </p:txBody>
      </p:sp>
    </p:spTree>
    <p:extLst>
      <p:ext uri="{BB962C8B-B14F-4D97-AF65-F5344CB8AC3E}">
        <p14:creationId xmlns:p14="http://schemas.microsoft.com/office/powerpoint/2010/main" val="348947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B0EDCCE-860C-4442-87D0-BA121ECEECD2}" type="datetimeFigureOut">
              <a:rPr lang="en-US" smtClean="0"/>
              <a:pPr/>
              <a:t>6/12/2018</a:t>
            </a:fld>
            <a:endParaRPr lang="en-US"/>
          </a:p>
        </p:txBody>
      </p:sp>
      <p:sp>
        <p:nvSpPr>
          <p:cNvPr id="16" name="Slide Number Placeholder 15"/>
          <p:cNvSpPr>
            <a:spLocks noGrp="1"/>
          </p:cNvSpPr>
          <p:nvPr>
            <p:ph type="sldNum" sz="quarter" idx="11"/>
          </p:nvPr>
        </p:nvSpPr>
        <p:spPr/>
        <p:txBody>
          <a:bodyPr/>
          <a:lstStyle/>
          <a:p>
            <a:fld id="{F9A7E313-6392-447B-87D1-9E5B3BA2E0F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0EDCCE-860C-4442-87D0-BA121ECEECD2}"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7E313-6392-447B-87D1-9E5B3BA2E0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0EDCCE-860C-4442-87D0-BA121ECEECD2}"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7E313-6392-447B-87D1-9E5B3BA2E0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B0EDCCE-860C-4442-87D0-BA121ECEECD2}" type="datetimeFigureOut">
              <a:rPr lang="en-US" smtClean="0"/>
              <a:pPr/>
              <a:t>6/12/2018</a:t>
            </a:fld>
            <a:endParaRPr lang="en-US"/>
          </a:p>
        </p:txBody>
      </p:sp>
      <p:sp>
        <p:nvSpPr>
          <p:cNvPr id="15" name="Slide Number Placeholder 14"/>
          <p:cNvSpPr>
            <a:spLocks noGrp="1"/>
          </p:cNvSpPr>
          <p:nvPr>
            <p:ph type="sldNum" sz="quarter" idx="15"/>
          </p:nvPr>
        </p:nvSpPr>
        <p:spPr/>
        <p:txBody>
          <a:bodyPr/>
          <a:lstStyle>
            <a:lvl1pPr algn="ctr">
              <a:defRPr/>
            </a:lvl1pPr>
          </a:lstStyle>
          <a:p>
            <a:fld id="{F9A7E313-6392-447B-87D1-9E5B3BA2E0F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0EDCCE-860C-4442-87D0-BA121ECEECD2}"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7E313-6392-447B-87D1-9E5B3BA2E0F4}" type="slidenum">
              <a:rPr lang="en-US" smtClean="0"/>
              <a:pPr/>
              <a:t>‹#›</a:t>
            </a:fld>
            <a:endParaRPr lang="en-US"/>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0EDCCE-860C-4442-87D0-BA121ECEECD2}"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7E313-6392-447B-87D1-9E5B3BA2E0F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9A7E313-6392-447B-87D1-9E5B3BA2E0F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B0EDCCE-860C-4442-87D0-BA121ECEECD2}" type="datetimeFigureOut">
              <a:rPr lang="en-US" smtClean="0"/>
              <a:pPr/>
              <a:t>6/12/2018</a:t>
            </a:fld>
            <a:endParaRPr lang="en-US"/>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0EDCCE-860C-4442-87D0-BA121ECEECD2}" type="datetimeFigureOut">
              <a:rPr lang="en-US" smtClean="0"/>
              <a:pPr/>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A7E313-6392-447B-87D1-9E5B3BA2E0F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EDCCE-860C-4442-87D0-BA121ECEECD2}" type="datetimeFigureOut">
              <a:rPr lang="en-US" smtClean="0"/>
              <a:pPr/>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A7E313-6392-447B-87D1-9E5B3BA2E0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B0EDCCE-860C-4442-87D0-BA121ECEECD2}" type="datetimeFigureOut">
              <a:rPr lang="en-US" smtClean="0"/>
              <a:pPr/>
              <a:t>6/12/2018</a:t>
            </a:fld>
            <a:endParaRPr lang="en-US"/>
          </a:p>
        </p:txBody>
      </p:sp>
      <p:sp>
        <p:nvSpPr>
          <p:cNvPr id="9" name="Slide Number Placeholder 8"/>
          <p:cNvSpPr>
            <a:spLocks noGrp="1"/>
          </p:cNvSpPr>
          <p:nvPr>
            <p:ph type="sldNum" sz="quarter" idx="15"/>
          </p:nvPr>
        </p:nvSpPr>
        <p:spPr/>
        <p:txBody>
          <a:bodyPr/>
          <a:lstStyle/>
          <a:p>
            <a:fld id="{F9A7E313-6392-447B-87D1-9E5B3BA2E0F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B0EDCCE-860C-4442-87D0-BA121ECEECD2}" type="datetimeFigureOut">
              <a:rPr lang="en-US" smtClean="0"/>
              <a:pPr/>
              <a:t>6/12/2018</a:t>
            </a:fld>
            <a:endParaRPr lang="en-US"/>
          </a:p>
        </p:txBody>
      </p:sp>
      <p:sp>
        <p:nvSpPr>
          <p:cNvPr id="9" name="Slide Number Placeholder 8"/>
          <p:cNvSpPr>
            <a:spLocks noGrp="1"/>
          </p:cNvSpPr>
          <p:nvPr>
            <p:ph type="sldNum" sz="quarter" idx="11"/>
          </p:nvPr>
        </p:nvSpPr>
        <p:spPr/>
        <p:txBody>
          <a:bodyPr/>
          <a:lstStyle/>
          <a:p>
            <a:fld id="{F9A7E313-6392-447B-87D1-9E5B3BA2E0F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5B0EDCCE-860C-4442-87D0-BA121ECEECD2}" type="datetimeFigureOut">
              <a:rPr lang="en-US" smtClean="0"/>
              <a:pPr/>
              <a:t>6/12/2018</a:t>
            </a:fld>
            <a:endParaRPr lang="en-US"/>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9A7E313-6392-447B-87D1-9E5B3BA2E0F4}" type="slidenum">
              <a:rPr lang="en-US" smtClean="0"/>
              <a:pPr/>
              <a:t>‹#›</a:t>
            </a:fld>
            <a:endParaRPr lang="en-US"/>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slide" Target="slide24.xml"/><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image" Target="../media/image7.jpeg"/><Relationship Id="rId2" Type="http://schemas.openxmlformats.org/officeDocument/2006/relationships/notesSlide" Target="../notesSlides/notesSlide1.xml"/><Relationship Id="rId16"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slide" Target="slide22.xml"/><Relationship Id="rId5" Type="http://schemas.openxmlformats.org/officeDocument/2006/relationships/slide" Target="slide7.xml"/><Relationship Id="rId15" Type="http://schemas.openxmlformats.org/officeDocument/2006/relationships/slide" Target="slide31.xml"/><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slide" Target="slide16.xml"/><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4400550"/>
            <a:ext cx="9144000" cy="381000"/>
          </a:xfrm>
        </p:spPr>
        <p:txBody>
          <a:bodyPr/>
          <a:lstStyle/>
          <a:p>
            <a:r>
              <a:rPr lang="en-US" sz="1400" b="1" dirty="0" smtClean="0">
                <a:solidFill>
                  <a:srgbClr val="FFC000"/>
                </a:solidFill>
                <a:effectLst>
                  <a:outerShdw blurRad="38100" dist="38100" dir="2700000" algn="tl">
                    <a:srgbClr val="000000">
                      <a:alpha val="43137"/>
                    </a:srgbClr>
                  </a:outerShdw>
                </a:effectLst>
              </a:rPr>
              <a:t>Click On Photos To See Additional Information</a:t>
            </a:r>
            <a:endParaRPr lang="en-US" sz="1400" b="1" dirty="0">
              <a:solidFill>
                <a:srgbClr val="FFC000"/>
              </a:solidFill>
              <a:effectLst>
                <a:outerShdw blurRad="38100" dist="38100" dir="2700000" algn="tl">
                  <a:srgbClr val="000000">
                    <a:alpha val="43137"/>
                  </a:srgbClr>
                </a:outerShdw>
              </a:effectLst>
            </a:endParaRPr>
          </a:p>
        </p:txBody>
      </p:sp>
      <p:sp>
        <p:nvSpPr>
          <p:cNvPr id="31" name="Rounded Rectangle 30">
            <a:hlinkClick r:id="rId3" action="ppaction://hlinksldjump"/>
          </p:cNvPr>
          <p:cNvSpPr/>
          <p:nvPr/>
        </p:nvSpPr>
        <p:spPr>
          <a:xfrm>
            <a:off x="5562600" y="4095750"/>
            <a:ext cx="914400" cy="838200"/>
          </a:xfrm>
          <a:prstGeom prst="round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388845" y="819150"/>
            <a:ext cx="184730" cy="246221"/>
          </a:xfrm>
          <a:prstGeom prst="rect">
            <a:avLst/>
          </a:prstGeom>
          <a:noFill/>
        </p:spPr>
        <p:txBody>
          <a:bodyPr wrap="none" rtlCol="0">
            <a:spAutoFit/>
          </a:bodyPr>
          <a:lstStyle/>
          <a:p>
            <a:pPr algn="ctr"/>
            <a:endParaRPr lang="en-US" sz="1000" u="sng" dirty="0"/>
          </a:p>
        </p:txBody>
      </p:sp>
      <p:sp>
        <p:nvSpPr>
          <p:cNvPr id="22" name="Bevel 21"/>
          <p:cNvSpPr/>
          <p:nvPr/>
        </p:nvSpPr>
        <p:spPr>
          <a:xfrm>
            <a:off x="304800" y="4781550"/>
            <a:ext cx="990600" cy="228600"/>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Photo Credits</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6" name="Title 1"/>
          <p:cNvSpPr>
            <a:spLocks noGrp="1"/>
          </p:cNvSpPr>
          <p:nvPr>
            <p:ph type="ctrTitle"/>
          </p:nvPr>
        </p:nvSpPr>
        <p:spPr>
          <a:xfrm>
            <a:off x="381000" y="514350"/>
            <a:ext cx="8458200" cy="457200"/>
          </a:xfrm>
        </p:spPr>
        <p:txBody>
          <a:bodyPr anchor="t"/>
          <a:lstStyle/>
          <a:p>
            <a:r>
              <a:rPr lang="en-US" sz="20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Photographs of West Virginia Outcrops by Topic</a:t>
            </a:r>
            <a:endParaRPr lang="en-US" sz="2000" b="1" dirty="0">
              <a:solidFill>
                <a:schemeClr val="accent1">
                  <a:lumMod val="50000"/>
                </a:schemeClr>
              </a:solidFill>
              <a:effectLst>
                <a:outerShdw blurRad="38100" dist="38100" dir="2700000" algn="tl">
                  <a:srgbClr val="000000">
                    <a:alpha val="43137"/>
                  </a:srgbClr>
                </a:outerShdw>
              </a:effectLst>
              <a:latin typeface="Arial Rounded MT Bold" pitchFamily="34" charset="0"/>
            </a:endParaRPr>
          </a:p>
        </p:txBody>
      </p:sp>
      <p:sp>
        <p:nvSpPr>
          <p:cNvPr id="30" name="Rounded Rectangle 29">
            <a:hlinkClick r:id="rId3" action="ppaction://hlinksldjump"/>
          </p:cNvPr>
          <p:cNvSpPr/>
          <p:nvPr/>
        </p:nvSpPr>
        <p:spPr>
          <a:xfrm>
            <a:off x="1017759" y="1428750"/>
            <a:ext cx="1676400" cy="1143000"/>
          </a:xfrm>
          <a:prstGeom prst="roundRect">
            <a:avLst/>
          </a:prstGeom>
          <a:blipFill>
            <a:blip r:embed="rId4" cstate="email"/>
            <a:stretch>
              <a:fillRect/>
            </a:stretch>
          </a:blip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C000"/>
                </a:solidFill>
                <a:effectLst>
                  <a:outerShdw blurRad="38100" dist="38100" dir="2700000" algn="tl">
                    <a:srgbClr val="000000">
                      <a:alpha val="43137"/>
                    </a:srgbClr>
                  </a:outerShdw>
                </a:effectLst>
                <a:latin typeface="Arial Narrow" pitchFamily="34" charset="0"/>
              </a:rPr>
              <a:t>Mining/Quarrying/Drilling</a:t>
            </a:r>
            <a:endParaRPr lang="en-US" sz="1050" b="1" dirty="0">
              <a:solidFill>
                <a:srgbClr val="FFC000"/>
              </a:solidFill>
              <a:effectLst>
                <a:outerShdw blurRad="38100" dist="38100" dir="2700000" algn="tl">
                  <a:srgbClr val="000000">
                    <a:alpha val="43137"/>
                  </a:srgbClr>
                </a:outerShdw>
              </a:effectLst>
              <a:latin typeface="Arial Narrow" pitchFamily="34" charset="0"/>
            </a:endParaRPr>
          </a:p>
        </p:txBody>
      </p:sp>
      <p:sp>
        <p:nvSpPr>
          <p:cNvPr id="32" name="Rounded Rectangle 31">
            <a:hlinkClick r:id="rId5" action="ppaction://hlinksldjump"/>
          </p:cNvPr>
          <p:cNvSpPr/>
          <p:nvPr/>
        </p:nvSpPr>
        <p:spPr>
          <a:xfrm>
            <a:off x="2846559" y="1428750"/>
            <a:ext cx="1676400" cy="1143000"/>
          </a:xfrm>
          <a:prstGeom prst="roundRect">
            <a:avLst/>
          </a:prstGeom>
          <a:blipFill>
            <a:blip r:embed="rId6" cstate="email"/>
            <a:stretch>
              <a:fillRect/>
            </a:stretch>
          </a:blip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C000"/>
                </a:solidFill>
                <a:effectLst>
                  <a:outerShdw blurRad="38100" dist="38100" dir="2700000" algn="tl">
                    <a:srgbClr val="000000">
                      <a:alpha val="43137"/>
                    </a:srgbClr>
                  </a:outerShdw>
                </a:effectLst>
                <a:latin typeface="Arial Narrow" pitchFamily="34" charset="0"/>
              </a:rPr>
              <a:t>Sedimentary Rock Features</a:t>
            </a:r>
            <a:endParaRPr lang="en-US" sz="1050" b="1" dirty="0">
              <a:solidFill>
                <a:srgbClr val="FFC000"/>
              </a:solidFill>
              <a:effectLst>
                <a:outerShdw blurRad="38100" dist="38100" dir="2700000" algn="tl">
                  <a:srgbClr val="000000">
                    <a:alpha val="43137"/>
                  </a:srgbClr>
                </a:outerShdw>
              </a:effectLst>
              <a:latin typeface="Arial Narrow" pitchFamily="34" charset="0"/>
            </a:endParaRPr>
          </a:p>
        </p:txBody>
      </p:sp>
      <p:sp>
        <p:nvSpPr>
          <p:cNvPr id="41" name="Rounded Rectangle 40">
            <a:hlinkClick r:id="rId7" action="ppaction://hlinksldjump"/>
          </p:cNvPr>
          <p:cNvSpPr/>
          <p:nvPr/>
        </p:nvSpPr>
        <p:spPr>
          <a:xfrm>
            <a:off x="4675359" y="1428750"/>
            <a:ext cx="1676400" cy="1143000"/>
          </a:xfrm>
          <a:prstGeom prst="roundRect">
            <a:avLst/>
          </a:prstGeom>
          <a:blipFill>
            <a:blip r:embed="rId8" cstate="email"/>
            <a:stretch>
              <a:fillRect/>
            </a:stretch>
          </a:blip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C000"/>
                </a:solidFill>
                <a:effectLst>
                  <a:outerShdw blurRad="38100" dist="38100" dir="2700000" algn="tl">
                    <a:srgbClr val="000000">
                      <a:alpha val="43137"/>
                    </a:srgbClr>
                  </a:outerShdw>
                </a:effectLst>
                <a:latin typeface="Arial Narrow" pitchFamily="34" charset="0"/>
              </a:rPr>
              <a:t>Anticline/Syncline</a:t>
            </a:r>
            <a:endParaRPr lang="en-US" sz="1050" b="1" dirty="0">
              <a:solidFill>
                <a:srgbClr val="FFC000"/>
              </a:solidFill>
              <a:effectLst>
                <a:outerShdw blurRad="38100" dist="38100" dir="2700000" algn="tl">
                  <a:srgbClr val="000000">
                    <a:alpha val="43137"/>
                  </a:srgbClr>
                </a:outerShdw>
              </a:effectLst>
              <a:latin typeface="Arial Narrow" pitchFamily="34" charset="0"/>
            </a:endParaRPr>
          </a:p>
        </p:txBody>
      </p:sp>
      <p:sp>
        <p:nvSpPr>
          <p:cNvPr id="42" name="Rounded Rectangle 41">
            <a:hlinkClick r:id="rId9" action="ppaction://hlinksldjump"/>
          </p:cNvPr>
          <p:cNvSpPr/>
          <p:nvPr/>
        </p:nvSpPr>
        <p:spPr>
          <a:xfrm>
            <a:off x="6504159" y="1428750"/>
            <a:ext cx="1676400" cy="1143000"/>
          </a:xfrm>
          <a:prstGeom prst="roundRect">
            <a:avLst/>
          </a:prstGeom>
          <a:blipFill>
            <a:blip r:embed="rId10" cstate="email"/>
            <a:stretch>
              <a:fillRect/>
            </a:stretch>
          </a:blip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C000"/>
                </a:solidFill>
                <a:effectLst>
                  <a:outerShdw blurRad="38100" dist="38100" dir="2700000" algn="tl">
                    <a:srgbClr val="000000">
                      <a:alpha val="43137"/>
                    </a:srgbClr>
                  </a:outerShdw>
                </a:effectLst>
                <a:latin typeface="Arial Narrow" pitchFamily="34" charset="0"/>
              </a:rPr>
              <a:t>Erosion/Mass Wasting</a:t>
            </a:r>
            <a:endParaRPr lang="en-US" sz="1050" b="1" dirty="0">
              <a:solidFill>
                <a:srgbClr val="FFC000"/>
              </a:solidFill>
              <a:effectLst>
                <a:outerShdw blurRad="38100" dist="38100" dir="2700000" algn="tl">
                  <a:srgbClr val="000000">
                    <a:alpha val="43137"/>
                  </a:srgbClr>
                </a:outerShdw>
              </a:effectLst>
              <a:latin typeface="Arial Narrow" pitchFamily="34" charset="0"/>
            </a:endParaRPr>
          </a:p>
        </p:txBody>
      </p:sp>
      <p:sp>
        <p:nvSpPr>
          <p:cNvPr id="45" name="Rounded Rectangle 44">
            <a:hlinkClick r:id="rId11" action="ppaction://hlinksldjump"/>
          </p:cNvPr>
          <p:cNvSpPr/>
          <p:nvPr/>
        </p:nvSpPr>
        <p:spPr>
          <a:xfrm>
            <a:off x="1926882" y="2800350"/>
            <a:ext cx="1676400" cy="1143000"/>
          </a:xfrm>
          <a:prstGeom prst="roundRect">
            <a:avLst/>
          </a:prstGeom>
          <a:blipFill>
            <a:blip r:embed="rId12" cstate="email"/>
            <a:stretch>
              <a:fillRect/>
            </a:stretch>
          </a:blip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C000"/>
                </a:solidFill>
                <a:effectLst>
                  <a:outerShdw blurRad="38100" dist="38100" dir="2700000" algn="tl">
                    <a:srgbClr val="000000">
                      <a:alpha val="43137"/>
                    </a:srgbClr>
                  </a:outerShdw>
                </a:effectLst>
                <a:latin typeface="Arial Narrow" pitchFamily="34" charset="0"/>
              </a:rPr>
              <a:t>Faults</a:t>
            </a:r>
            <a:endParaRPr lang="en-US" sz="1050" b="1" dirty="0">
              <a:solidFill>
                <a:srgbClr val="FFC000"/>
              </a:solidFill>
              <a:effectLst>
                <a:outerShdw blurRad="38100" dist="38100" dir="2700000" algn="tl">
                  <a:srgbClr val="000000">
                    <a:alpha val="43137"/>
                  </a:srgbClr>
                </a:outerShdw>
              </a:effectLst>
              <a:latin typeface="Arial Narrow" pitchFamily="34" charset="0"/>
            </a:endParaRPr>
          </a:p>
        </p:txBody>
      </p:sp>
      <p:sp>
        <p:nvSpPr>
          <p:cNvPr id="51" name="Rounded Rectangle 50">
            <a:hlinkClick r:id="rId13" action="ppaction://hlinksldjump"/>
          </p:cNvPr>
          <p:cNvSpPr/>
          <p:nvPr/>
        </p:nvSpPr>
        <p:spPr>
          <a:xfrm>
            <a:off x="3760959" y="2800350"/>
            <a:ext cx="1676400" cy="1143000"/>
          </a:xfrm>
          <a:prstGeom prst="roundRect">
            <a:avLst/>
          </a:prstGeom>
          <a:blipFill>
            <a:blip r:embed="rId14" cstate="email"/>
            <a:stretch>
              <a:fillRect/>
            </a:stretch>
          </a:blip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smtClean="0">
                <a:solidFill>
                  <a:srgbClr val="FFC000"/>
                </a:solidFill>
                <a:effectLst>
                  <a:outerShdw blurRad="38100" dist="38100" dir="2700000" algn="tl">
                    <a:srgbClr val="000000">
                      <a:alpha val="43137"/>
                    </a:srgbClr>
                  </a:outerShdw>
                </a:effectLst>
                <a:latin typeface="Arial Narrow" pitchFamily="34" charset="0"/>
              </a:rPr>
              <a:t>Stream Features</a:t>
            </a:r>
            <a:endParaRPr lang="en-US" sz="1050" b="1" dirty="0">
              <a:solidFill>
                <a:srgbClr val="FFC000"/>
              </a:solidFill>
              <a:effectLst>
                <a:outerShdw blurRad="38100" dist="38100" dir="2700000" algn="tl">
                  <a:srgbClr val="000000">
                    <a:alpha val="43137"/>
                  </a:srgbClr>
                </a:outerShdw>
              </a:effectLst>
              <a:latin typeface="Arial Narrow" pitchFamily="34" charset="0"/>
            </a:endParaRPr>
          </a:p>
        </p:txBody>
      </p:sp>
      <p:sp>
        <p:nvSpPr>
          <p:cNvPr id="52" name="Rounded Rectangle 51">
            <a:hlinkClick r:id="rId15" action="ppaction://hlinksldjump"/>
          </p:cNvPr>
          <p:cNvSpPr/>
          <p:nvPr/>
        </p:nvSpPr>
        <p:spPr>
          <a:xfrm>
            <a:off x="5580706" y="2800350"/>
            <a:ext cx="1676400" cy="1143000"/>
          </a:xfrm>
          <a:prstGeom prst="roundRect">
            <a:avLst/>
          </a:prstGeom>
          <a:blipFill>
            <a:blip r:embed="rId16" cstate="email"/>
            <a:stretch>
              <a:fillRect/>
            </a:stretch>
          </a:blip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C000"/>
                </a:solidFill>
                <a:effectLst>
                  <a:outerShdw blurRad="38100" dist="38100" dir="2700000" algn="tl">
                    <a:srgbClr val="000000">
                      <a:alpha val="43137"/>
                    </a:srgbClr>
                  </a:outerShdw>
                </a:effectLst>
                <a:latin typeface="Arial Narrow" pitchFamily="34" charset="0"/>
              </a:rPr>
              <a:t>Fossils</a:t>
            </a:r>
            <a:endParaRPr lang="en-US" sz="1050" b="1" dirty="0">
              <a:solidFill>
                <a:srgbClr val="FFC000"/>
              </a:solidFill>
              <a:effectLst>
                <a:outerShdw blurRad="38100" dist="38100" dir="2700000" algn="tl">
                  <a:srgbClr val="000000">
                    <a:alpha val="43137"/>
                  </a:srgbClr>
                </a:outerShdw>
              </a:effectLst>
              <a:latin typeface="Arial Narrow" pitchFamily="34" charset="0"/>
            </a:endParaRPr>
          </a:p>
        </p:txBody>
      </p:sp>
      <p:grpSp>
        <p:nvGrpSpPr>
          <p:cNvPr id="23" name="Group 22"/>
          <p:cNvGrpSpPr/>
          <p:nvPr/>
        </p:nvGrpSpPr>
        <p:grpSpPr>
          <a:xfrm>
            <a:off x="304800" y="3790950"/>
            <a:ext cx="2057400" cy="914400"/>
            <a:chOff x="304800" y="3790950"/>
            <a:chExt cx="1676400" cy="914400"/>
          </a:xfrm>
        </p:grpSpPr>
        <p:sp>
          <p:nvSpPr>
            <p:cNvPr id="24" name="Folded Corner 23"/>
            <p:cNvSpPr/>
            <p:nvPr/>
          </p:nvSpPr>
          <p:spPr>
            <a:xfrm>
              <a:off x="304800" y="3790950"/>
              <a:ext cx="1676400" cy="914400"/>
            </a:xfrm>
            <a:prstGeom prst="foldedCorner">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800" b="1" dirty="0" smtClean="0">
                  <a:solidFill>
                    <a:schemeClr val="bg1"/>
                  </a:solidFill>
                  <a:latin typeface="Arial" pitchFamily="34" charset="0"/>
                  <a:cs typeface="Arial" pitchFamily="34" charset="0"/>
                </a:rPr>
                <a:t>Photos by:</a:t>
              </a:r>
            </a:p>
            <a:p>
              <a:pPr algn="ctr"/>
              <a:r>
                <a:rPr lang="en-US" sz="800" b="1" dirty="0" smtClean="0">
                  <a:solidFill>
                    <a:schemeClr val="bg1"/>
                  </a:solidFill>
                  <a:latin typeface="Arial" pitchFamily="34" charset="0"/>
                  <a:cs typeface="Arial" pitchFamily="34" charset="0"/>
                </a:rPr>
                <a:t>Peter Lessing, Ph.D. </a:t>
              </a:r>
            </a:p>
            <a:p>
              <a:pPr algn="ctr"/>
              <a:r>
                <a:rPr lang="en-US" sz="800" b="1" dirty="0" smtClean="0">
                  <a:solidFill>
                    <a:schemeClr val="bg1"/>
                  </a:solidFill>
                  <a:latin typeface="Arial" pitchFamily="34" charset="0"/>
                  <a:cs typeface="Arial" pitchFamily="34" charset="0"/>
                </a:rPr>
                <a:t>Senior Research Geologist (retired)</a:t>
              </a:r>
            </a:p>
            <a:p>
              <a:pPr algn="ctr"/>
              <a:r>
                <a:rPr lang="en-US" sz="800" b="1" dirty="0" smtClean="0">
                  <a:solidFill>
                    <a:schemeClr val="bg1"/>
                  </a:solidFill>
                  <a:latin typeface="Arial" pitchFamily="34" charset="0"/>
                  <a:cs typeface="Arial" pitchFamily="34" charset="0"/>
                </a:rPr>
                <a:t>West Virginia Geological </a:t>
              </a:r>
            </a:p>
            <a:p>
              <a:pPr algn="ctr"/>
              <a:r>
                <a:rPr lang="en-US" sz="800" b="1" dirty="0" smtClean="0">
                  <a:solidFill>
                    <a:schemeClr val="bg1"/>
                  </a:solidFill>
                  <a:latin typeface="Arial" pitchFamily="34" charset="0"/>
                  <a:cs typeface="Arial" pitchFamily="34" charset="0"/>
                </a:rPr>
                <a:t>and Economic Survey</a:t>
              </a:r>
            </a:p>
            <a:p>
              <a:pPr algn="ctr"/>
              <a:r>
                <a:rPr lang="en-US" sz="800" b="1" dirty="0" smtClean="0">
                  <a:solidFill>
                    <a:schemeClr val="bg1"/>
                  </a:solidFill>
                  <a:latin typeface="Arial" pitchFamily="34" charset="0"/>
                  <a:cs typeface="Arial" pitchFamily="34" charset="0"/>
                </a:rPr>
                <a:t>1997</a:t>
              </a:r>
            </a:p>
            <a:p>
              <a:pPr algn="ctr"/>
              <a:endParaRPr lang="en-US" sz="800" b="1" dirty="0">
                <a:solidFill>
                  <a:schemeClr val="bg1"/>
                </a:solidFill>
                <a:latin typeface="Arial" pitchFamily="34" charset="0"/>
                <a:cs typeface="Arial" pitchFamily="34" charset="0"/>
              </a:endParaRPr>
            </a:p>
          </p:txBody>
        </p:sp>
        <p:sp>
          <p:nvSpPr>
            <p:cNvPr id="25" name="Flowchart: Summing Junction 24"/>
            <p:cNvSpPr/>
            <p:nvPr/>
          </p:nvSpPr>
          <p:spPr>
            <a:xfrm>
              <a:off x="1752600" y="4476750"/>
              <a:ext cx="152400" cy="152400"/>
            </a:xfrm>
            <a:prstGeom prst="flowChartSummingJunction">
              <a:avLst/>
            </a:prstGeom>
            <a:solidFill>
              <a:schemeClr val="tx2">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86400" y="1200150"/>
            <a:ext cx="3505200" cy="341632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Ritchie</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Schultz</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Route 50, just E of Bear Run Road and 4.5 miles W of Ellenboro</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Permian </a:t>
            </a:r>
            <a:r>
              <a:rPr lang="en-US" sz="1200" dirty="0" err="1" smtClean="0">
                <a:solidFill>
                  <a:schemeClr val="bg1"/>
                </a:solidFill>
                <a:latin typeface="Arial" pitchFamily="34" charset="0"/>
                <a:cs typeface="Arial" pitchFamily="34" charset="0"/>
              </a:rPr>
              <a:t>Dunkard</a:t>
            </a:r>
            <a:r>
              <a:rPr lang="en-US" sz="1200" dirty="0" smtClean="0">
                <a:solidFill>
                  <a:schemeClr val="bg1"/>
                </a:solidFill>
                <a:latin typeface="Arial" pitchFamily="34" charset="0"/>
                <a:cs typeface="Arial" pitchFamily="34" charset="0"/>
              </a:rPr>
              <a:t> (may be Pennsylvanian)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Entire road cut is about 100 feet high. Thick sandstone near base is about 10 feet thick and green on fresh surface. There are thinner sandstones in middle and upper sections. </a:t>
            </a:r>
            <a:r>
              <a:rPr lang="en-US" sz="1200" dirty="0" err="1" smtClean="0">
                <a:solidFill>
                  <a:schemeClr val="bg1"/>
                </a:solidFill>
                <a:latin typeface="Arial" pitchFamily="34" charset="0"/>
                <a:cs typeface="Arial" pitchFamily="34" charset="0"/>
              </a:rPr>
              <a:t>Interlayered</a:t>
            </a:r>
            <a:r>
              <a:rPr lang="en-US" sz="1200" dirty="0" smtClean="0">
                <a:solidFill>
                  <a:schemeClr val="bg1"/>
                </a:solidFill>
                <a:latin typeface="Arial" pitchFamily="34" charset="0"/>
                <a:cs typeface="Arial" pitchFamily="34" charset="0"/>
              </a:rPr>
              <a:t> </a:t>
            </a:r>
            <a:r>
              <a:rPr lang="en-US" sz="1200" dirty="0" err="1" smtClean="0">
                <a:solidFill>
                  <a:schemeClr val="bg1"/>
                </a:solidFill>
                <a:latin typeface="Arial" pitchFamily="34" charset="0"/>
                <a:cs typeface="Arial" pitchFamily="34" charset="0"/>
              </a:rPr>
              <a:t>shales</a:t>
            </a:r>
            <a:r>
              <a:rPr lang="en-US" sz="1200" dirty="0" smtClean="0">
                <a:solidFill>
                  <a:schemeClr val="bg1"/>
                </a:solidFill>
                <a:latin typeface="Arial" pitchFamily="34" charset="0"/>
                <a:cs typeface="Arial" pitchFamily="34" charset="0"/>
              </a:rPr>
              <a:t> are red and green. Note different weathering characteristics.</a:t>
            </a:r>
          </a:p>
        </p:txBody>
      </p:sp>
      <p:sp>
        <p:nvSpPr>
          <p:cNvPr id="5" name="TextBox 4"/>
          <p:cNvSpPr txBox="1"/>
          <p:nvPr/>
        </p:nvSpPr>
        <p:spPr>
          <a:xfrm>
            <a:off x="5410200" y="626566"/>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Sandstone and Shale </a:t>
            </a:r>
            <a:r>
              <a:rPr lang="en-US" b="1" dirty="0" err="1" smtClean="0">
                <a:solidFill>
                  <a:schemeClr val="bg1"/>
                </a:solidFill>
                <a:effectLst>
                  <a:outerShdw blurRad="38100" dist="38100" dir="2700000" algn="tl">
                    <a:srgbClr val="000000">
                      <a:alpha val="43137"/>
                    </a:srgbClr>
                  </a:outerShdw>
                </a:effectLst>
              </a:rPr>
              <a:t>Roadcut</a:t>
            </a:r>
            <a:endParaRPr lang="en-US" b="1" dirty="0" smtClean="0">
              <a:solidFill>
                <a:schemeClr val="bg1"/>
              </a:solidFill>
              <a:effectLst>
                <a:outerShdw blurRad="38100" dist="38100" dir="2700000" algn="tl">
                  <a:srgbClr val="000000">
                    <a:alpha val="43137"/>
                  </a:srgbClr>
                </a:outerShdw>
              </a:effectLst>
            </a:endParaRPr>
          </a:p>
        </p:txBody>
      </p:sp>
      <p:pic>
        <p:nvPicPr>
          <p:cNvPr id="7" name="Picture 6" descr="scan0029.jpg"/>
          <p:cNvPicPr>
            <a:picLocks noChangeAspect="1"/>
          </p:cNvPicPr>
          <p:nvPr/>
        </p:nvPicPr>
        <p:blipFill>
          <a:blip r:embed="rId3" cstate="email"/>
          <a:stretch>
            <a:fillRect/>
          </a:stretch>
        </p:blipFill>
        <p:spPr>
          <a:xfrm>
            <a:off x="1399" y="514881"/>
            <a:ext cx="5407402" cy="4116006"/>
          </a:xfrm>
          <a:prstGeom prst="rect">
            <a:avLst/>
          </a:prstGeom>
        </p:spPr>
      </p:pic>
      <p:sp>
        <p:nvSpPr>
          <p:cNvPr id="13" name="Bevel 12">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Bevel 13">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4572000" y="1352550"/>
            <a:ext cx="4191000" cy="249299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Hardy</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Baker</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Route 29, 0.7 miles north of intersection with Route 55.</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Devonian </a:t>
            </a:r>
            <a:r>
              <a:rPr lang="en-US" sz="1200" dirty="0" err="1" smtClean="0">
                <a:solidFill>
                  <a:schemeClr val="bg1"/>
                </a:solidFill>
                <a:latin typeface="Arial" pitchFamily="34" charset="0"/>
                <a:cs typeface="Arial" pitchFamily="34" charset="0"/>
              </a:rPr>
              <a:t>Brallier</a:t>
            </a:r>
            <a:r>
              <a:rPr lang="en-US" sz="1200" dirty="0" smtClean="0">
                <a:solidFill>
                  <a:schemeClr val="bg1"/>
                </a:solidFill>
                <a:latin typeface="Arial" pitchFamily="34" charset="0"/>
                <a:cs typeface="Arial" pitchFamily="34" charset="0"/>
              </a:rPr>
              <a:t>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Nearly vertical dip; strike N 30 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Folded layers near top. Hammer in lower center is about one foot long.</a:t>
            </a:r>
          </a:p>
        </p:txBody>
      </p:sp>
      <p:sp>
        <p:nvSpPr>
          <p:cNvPr id="5" name="TextBox 4"/>
          <p:cNvSpPr txBox="1"/>
          <p:nvPr/>
        </p:nvSpPr>
        <p:spPr>
          <a:xfrm>
            <a:off x="4648200" y="852428"/>
            <a:ext cx="4114800" cy="369332"/>
          </a:xfrm>
          <a:prstGeom prst="rect">
            <a:avLst/>
          </a:prstGeom>
          <a:noFill/>
        </p:spPr>
        <p:txBody>
          <a:bodyPr wrap="square" rtlCol="0">
            <a:spAutoFit/>
          </a:bodyPr>
          <a:lstStyle/>
          <a:p>
            <a:pPr algn="ctr"/>
            <a:r>
              <a:rPr lang="en-US" b="1" dirty="0" smtClean="0">
                <a:solidFill>
                  <a:schemeClr val="bg1"/>
                </a:solidFill>
              </a:rPr>
              <a:t>Folded Rocks</a:t>
            </a:r>
          </a:p>
        </p:txBody>
      </p:sp>
      <p:pic>
        <p:nvPicPr>
          <p:cNvPr id="6" name="Picture 5" descr="scan0015.jpg"/>
          <p:cNvPicPr>
            <a:picLocks noChangeAspect="1"/>
          </p:cNvPicPr>
          <p:nvPr/>
        </p:nvPicPr>
        <p:blipFill>
          <a:blip r:embed="rId3" cstate="email"/>
          <a:stretch>
            <a:fillRect/>
          </a:stretch>
        </p:blipFill>
        <p:spPr>
          <a:xfrm>
            <a:off x="1458" y="934"/>
            <a:ext cx="4009068" cy="5141630"/>
          </a:xfrm>
          <a:prstGeom prst="rect">
            <a:avLst/>
          </a:prstGeom>
        </p:spPr>
      </p:pic>
      <p:sp>
        <p:nvSpPr>
          <p:cNvPr id="13" name="Bevel 12">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Bevel 14">
            <a:hlinkClick r:id="rId5" action="ppaction://hlinksldjump"/>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959882"/>
            <a:ext cx="3581400" cy="3600986"/>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Morgan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Hancock</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Along Potomac River and railroad, approximately 3.5 miles SW of Hancock, MD and 1.5 miles north of Sir Johns Run, WV.</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Silurian Bloomsburg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Left side; N 35 E, 60 SE: Right side; N 25 E, 25 NW.</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Bloomsburg is about 30 feet thick here, although only about 10 feet is visible in photo. Axis of syncline strike 35 NE and plunges 10 SW (towards viewer). Excellent cleavage perpendicular to bedding.</a:t>
            </a:r>
          </a:p>
        </p:txBody>
      </p:sp>
      <p:sp>
        <p:nvSpPr>
          <p:cNvPr id="5" name="TextBox 4"/>
          <p:cNvSpPr txBox="1"/>
          <p:nvPr/>
        </p:nvSpPr>
        <p:spPr>
          <a:xfrm>
            <a:off x="5791200" y="361950"/>
            <a:ext cx="2667000" cy="369332"/>
          </a:xfrm>
          <a:prstGeom prst="rect">
            <a:avLst/>
          </a:prstGeom>
          <a:noFill/>
        </p:spPr>
        <p:txBody>
          <a:bodyPr wrap="square" rtlCol="0">
            <a:spAutoFit/>
          </a:bodyPr>
          <a:lstStyle/>
          <a:p>
            <a:pPr algn="ctr"/>
            <a:r>
              <a:rPr lang="en-US" b="1" dirty="0" smtClean="0">
                <a:solidFill>
                  <a:schemeClr val="bg1"/>
                </a:solidFill>
              </a:rPr>
              <a:t>Syncline</a:t>
            </a:r>
          </a:p>
        </p:txBody>
      </p:sp>
      <p:pic>
        <p:nvPicPr>
          <p:cNvPr id="6" name="Picture 5" descr="scan0005.jpg"/>
          <p:cNvPicPr>
            <a:picLocks noChangeAspect="1"/>
          </p:cNvPicPr>
          <p:nvPr/>
        </p:nvPicPr>
        <p:blipFill>
          <a:blip r:embed="rId3" cstate="email"/>
          <a:stretch>
            <a:fillRect/>
          </a:stretch>
        </p:blipFill>
        <p:spPr>
          <a:xfrm>
            <a:off x="1725" y="457875"/>
            <a:ext cx="5220357" cy="4094398"/>
          </a:xfrm>
          <a:prstGeom prst="rect">
            <a:avLst/>
          </a:prstGeom>
        </p:spPr>
      </p:pic>
      <p:sp>
        <p:nvSpPr>
          <p:cNvPr id="13" name="Bevel 12">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Bevel 14">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Bevel 6">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959882"/>
            <a:ext cx="3581400" cy="341632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Morgan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Great </a:t>
            </a:r>
            <a:r>
              <a:rPr lang="en-US" sz="1200" dirty="0" err="1" smtClean="0">
                <a:solidFill>
                  <a:schemeClr val="bg1"/>
                </a:solidFill>
                <a:latin typeface="Arial" pitchFamily="34" charset="0"/>
                <a:cs typeface="Arial" pitchFamily="34" charset="0"/>
              </a:rPr>
              <a:t>Cacapon</a:t>
            </a:r>
            <a:endParaRPr lang="en-US" sz="1200" dirty="0" smtClean="0">
              <a:solidFill>
                <a:schemeClr val="bg1"/>
              </a:solidFill>
              <a:latin typeface="Arial" pitchFamily="34" charset="0"/>
              <a:cs typeface="Arial" pitchFamily="34" charset="0"/>
            </a:endParaRP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Just downstream from old power dam and one mile SE of Great </a:t>
            </a:r>
            <a:r>
              <a:rPr lang="en-US" sz="1200" dirty="0" err="1" smtClean="0">
                <a:solidFill>
                  <a:schemeClr val="bg1"/>
                </a:solidFill>
                <a:latin typeface="Arial" pitchFamily="34" charset="0"/>
                <a:cs typeface="Arial" pitchFamily="34" charset="0"/>
              </a:rPr>
              <a:t>Cacapon</a:t>
            </a:r>
            <a:r>
              <a:rPr lang="en-US" sz="1200" dirty="0" smtClean="0">
                <a:solidFill>
                  <a:schemeClr val="bg1"/>
                </a:solidFill>
                <a:latin typeface="Arial" pitchFamily="34" charset="0"/>
                <a:cs typeface="Arial" pitchFamily="34" charset="0"/>
              </a:rPr>
              <a:t>.</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Silurian Rose Hill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None taken, but strike is about N 25 E and dips can be measured from water.</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Anticline with a fault on the right side just below right anticline; fault has steep dip 60 SE with drag folds. Same anticline with adjacent syncline on left side.</a:t>
            </a:r>
          </a:p>
        </p:txBody>
      </p:sp>
      <p:sp>
        <p:nvSpPr>
          <p:cNvPr id="5" name="TextBox 4"/>
          <p:cNvSpPr txBox="1"/>
          <p:nvPr/>
        </p:nvSpPr>
        <p:spPr>
          <a:xfrm>
            <a:off x="5791200" y="361950"/>
            <a:ext cx="2667000" cy="369332"/>
          </a:xfrm>
          <a:prstGeom prst="rect">
            <a:avLst/>
          </a:prstGeom>
          <a:noFill/>
        </p:spPr>
        <p:txBody>
          <a:bodyPr wrap="square" rtlCol="0">
            <a:spAutoFit/>
          </a:bodyPr>
          <a:lstStyle/>
          <a:p>
            <a:pPr algn="ctr"/>
            <a:r>
              <a:rPr lang="en-US" b="1" dirty="0" smtClean="0">
                <a:solidFill>
                  <a:schemeClr val="bg1"/>
                </a:solidFill>
              </a:rPr>
              <a:t>Anticline</a:t>
            </a:r>
          </a:p>
        </p:txBody>
      </p:sp>
      <p:pic>
        <p:nvPicPr>
          <p:cNvPr id="7" name="Picture 6" descr="scan0011.jpg"/>
          <p:cNvPicPr>
            <a:picLocks noChangeAspect="1"/>
          </p:cNvPicPr>
          <p:nvPr/>
        </p:nvPicPr>
        <p:blipFill>
          <a:blip r:embed="rId3" cstate="email"/>
          <a:stretch>
            <a:fillRect/>
          </a:stretch>
        </p:blipFill>
        <p:spPr>
          <a:xfrm>
            <a:off x="1552" y="528801"/>
            <a:ext cx="5254696" cy="4026587"/>
          </a:xfrm>
          <a:prstGeom prst="rect">
            <a:avLst/>
          </a:prstGeom>
        </p:spPr>
      </p:pic>
      <p:grpSp>
        <p:nvGrpSpPr>
          <p:cNvPr id="12" name="Group 11"/>
          <p:cNvGrpSpPr/>
          <p:nvPr/>
        </p:nvGrpSpPr>
        <p:grpSpPr>
          <a:xfrm>
            <a:off x="2256" y="514350"/>
            <a:ext cx="5264061" cy="4800600"/>
            <a:chOff x="2256" y="-326512"/>
            <a:chExt cx="5264061" cy="4800600"/>
          </a:xfrm>
        </p:grpSpPr>
        <p:pic>
          <p:nvPicPr>
            <p:cNvPr id="8" name="Picture 7" descr="scan0010.jpg"/>
            <p:cNvPicPr>
              <a:picLocks noChangeAspect="1"/>
            </p:cNvPicPr>
            <p:nvPr/>
          </p:nvPicPr>
          <p:blipFill>
            <a:blip r:embed="rId4" cstate="email"/>
            <a:stretch>
              <a:fillRect/>
            </a:stretch>
          </p:blipFill>
          <p:spPr>
            <a:xfrm>
              <a:off x="2256" y="-326512"/>
              <a:ext cx="5264061" cy="4026051"/>
            </a:xfrm>
            <a:prstGeom prst="rect">
              <a:avLst/>
            </a:prstGeom>
          </p:spPr>
        </p:pic>
        <p:sp>
          <p:nvSpPr>
            <p:cNvPr id="9" name="Bevel 8"/>
            <p:cNvSpPr/>
            <p:nvPr/>
          </p:nvSpPr>
          <p:spPr>
            <a:xfrm>
              <a:off x="4599436" y="4306552"/>
              <a:ext cx="574930" cy="167536"/>
            </a:xfrm>
            <a:prstGeom prst="bevel">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close</a:t>
              </a:r>
              <a:endParaRPr lang="en-US" sz="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1" name="TextBox 10"/>
          <p:cNvSpPr txBox="1"/>
          <p:nvPr/>
        </p:nvSpPr>
        <p:spPr>
          <a:xfrm>
            <a:off x="914400" y="4552950"/>
            <a:ext cx="3962400" cy="215444"/>
          </a:xfrm>
          <a:prstGeom prst="rect">
            <a:avLst/>
          </a:prstGeom>
          <a:noFill/>
        </p:spPr>
        <p:txBody>
          <a:bodyPr wrap="square" rtlCol="0">
            <a:spAutoFit/>
          </a:bodyPr>
          <a:lstStyle/>
          <a:p>
            <a:pPr algn="ctr"/>
            <a:r>
              <a:rPr lang="en-US" sz="800" b="1" dirty="0" smtClean="0">
                <a:solidFill>
                  <a:srgbClr val="FF0000"/>
                </a:solidFill>
                <a:latin typeface="Arial" pitchFamily="34" charset="0"/>
                <a:cs typeface="Arial" pitchFamily="34" charset="0"/>
              </a:rPr>
              <a:t>Click on photo above to zoomed view of the fold.</a:t>
            </a:r>
            <a:endParaRPr lang="en-US" sz="800" b="1" dirty="0">
              <a:solidFill>
                <a:srgbClr val="FF0000"/>
              </a:solidFill>
              <a:latin typeface="Arial" pitchFamily="34" charset="0"/>
              <a:cs typeface="Arial" pitchFamily="34" charset="0"/>
            </a:endParaRPr>
          </a:p>
        </p:txBody>
      </p:sp>
      <p:sp>
        <p:nvSpPr>
          <p:cNvPr id="18" name="Bevel 17">
            <a:hlinkClick r:id="rId5"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Bevel 18">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Bevel 19">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86400" y="1036082"/>
            <a:ext cx="3276600" cy="3231654"/>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Pendleton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Upper Tract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See comments</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Silurian Tuscarora Sandstone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 30 E, dip is vertical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Seneca Rocks from visitors center area (many climbers on the face and at top). The Tuscarora at this location is approximately 200 feet thick with several faults parallel to bedding.</a:t>
            </a:r>
          </a:p>
        </p:txBody>
      </p:sp>
      <p:sp>
        <p:nvSpPr>
          <p:cNvPr id="5" name="TextBox 4"/>
          <p:cNvSpPr txBox="1"/>
          <p:nvPr/>
        </p:nvSpPr>
        <p:spPr>
          <a:xfrm>
            <a:off x="5334000" y="438150"/>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Vertical Tuscarora</a:t>
            </a:r>
          </a:p>
        </p:txBody>
      </p:sp>
      <p:pic>
        <p:nvPicPr>
          <p:cNvPr id="7" name="Picture 6" descr="scan0012.jpg"/>
          <p:cNvPicPr>
            <a:picLocks noChangeAspect="1"/>
          </p:cNvPicPr>
          <p:nvPr/>
        </p:nvPicPr>
        <p:blipFill>
          <a:blip r:embed="rId3" cstate="email"/>
          <a:stretch>
            <a:fillRect/>
          </a:stretch>
        </p:blipFill>
        <p:spPr>
          <a:xfrm>
            <a:off x="846" y="378601"/>
            <a:ext cx="5332306" cy="4174017"/>
          </a:xfrm>
          <a:prstGeom prst="rect">
            <a:avLst/>
          </a:prstGeom>
        </p:spPr>
      </p:pic>
      <p:sp>
        <p:nvSpPr>
          <p:cNvPr id="13" name="Bevel 12">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Bevel 13">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Bevel 14">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029200" y="742950"/>
            <a:ext cx="3733800" cy="433965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Pendleton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Upper Tract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Approximately 2 miles northwest of Route 220 on Smoke Hole Road</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Devonian </a:t>
            </a:r>
            <a:r>
              <a:rPr lang="en-US" sz="1200" dirty="0" err="1" smtClean="0">
                <a:solidFill>
                  <a:schemeClr val="bg1"/>
                </a:solidFill>
                <a:latin typeface="Arial" pitchFamily="34" charset="0"/>
                <a:cs typeface="Arial" pitchFamily="34" charset="0"/>
              </a:rPr>
              <a:t>Oriskany</a:t>
            </a:r>
            <a:r>
              <a:rPr lang="en-US" sz="1200" dirty="0" smtClean="0">
                <a:solidFill>
                  <a:schemeClr val="bg1"/>
                </a:solidFill>
                <a:latin typeface="Arial" pitchFamily="34" charset="0"/>
                <a:cs typeface="Arial" pitchFamily="34" charset="0"/>
              </a:rPr>
              <a:t> Sandstone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Overturned and now dips 80 SE with Devonian </a:t>
            </a:r>
            <a:r>
              <a:rPr lang="en-US" sz="1200" dirty="0" err="1" smtClean="0">
                <a:solidFill>
                  <a:schemeClr val="bg1"/>
                </a:solidFill>
                <a:latin typeface="Arial" pitchFamily="34" charset="0"/>
                <a:cs typeface="Arial" pitchFamily="34" charset="0"/>
              </a:rPr>
              <a:t>Helderberg</a:t>
            </a:r>
            <a:r>
              <a:rPr lang="en-US" sz="1200" dirty="0" smtClean="0">
                <a:solidFill>
                  <a:schemeClr val="bg1"/>
                </a:solidFill>
                <a:latin typeface="Arial" pitchFamily="34" charset="0"/>
                <a:cs typeface="Arial" pitchFamily="34" charset="0"/>
              </a:rPr>
              <a:t> on southeast side. Strike is N 20 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Also called “Eagle Rocks” and located on Cave Mountain.</a:t>
            </a:r>
          </a:p>
          <a:p>
            <a:endParaRPr lang="en-US" sz="1200" dirty="0" smtClean="0">
              <a:solidFill>
                <a:schemeClr val="bg1"/>
              </a:solidFill>
              <a:latin typeface="Arial" pitchFamily="34" charset="0"/>
              <a:cs typeface="Arial" pitchFamily="34" charset="0"/>
            </a:endParaRPr>
          </a:p>
          <a:p>
            <a:r>
              <a:rPr lang="en-US" sz="1200" dirty="0" smtClean="0">
                <a:solidFill>
                  <a:schemeClr val="bg1"/>
                </a:solidFill>
                <a:latin typeface="Arial" pitchFamily="34" charset="0"/>
                <a:cs typeface="Arial" pitchFamily="34" charset="0"/>
              </a:rPr>
              <a:t>From Sign at this Location: “Eagle Rocks. Named for William Eagle, a Revolutionary War soldier who lived nearby. Enlisted at age fifteen, 12-24-1776, he served in the 3</a:t>
            </a:r>
            <a:r>
              <a:rPr lang="en-US" sz="1200" baseline="30000" dirty="0" smtClean="0">
                <a:solidFill>
                  <a:schemeClr val="bg1"/>
                </a:solidFill>
                <a:latin typeface="Arial" pitchFamily="34" charset="0"/>
                <a:cs typeface="Arial" pitchFamily="34" charset="0"/>
              </a:rPr>
              <a:t>rd</a:t>
            </a:r>
            <a:r>
              <a:rPr lang="en-US" sz="1200" dirty="0" smtClean="0">
                <a:solidFill>
                  <a:schemeClr val="bg1"/>
                </a:solidFill>
                <a:latin typeface="Arial" pitchFamily="34" charset="0"/>
                <a:cs typeface="Arial" pitchFamily="34" charset="0"/>
              </a:rPr>
              <a:t>, 4</a:t>
            </a:r>
            <a:r>
              <a:rPr lang="en-US" sz="1200" baseline="30000" dirty="0" smtClean="0">
                <a:solidFill>
                  <a:schemeClr val="bg1"/>
                </a:solidFill>
                <a:latin typeface="Arial" pitchFamily="34" charset="0"/>
                <a:cs typeface="Arial" pitchFamily="34" charset="0"/>
              </a:rPr>
              <a:t>th</a:t>
            </a:r>
            <a:r>
              <a:rPr lang="en-US" sz="1200" dirty="0" smtClean="0">
                <a:solidFill>
                  <a:schemeClr val="bg1"/>
                </a:solidFill>
                <a:latin typeface="Arial" pitchFamily="34" charset="0"/>
                <a:cs typeface="Arial" pitchFamily="34" charset="0"/>
              </a:rPr>
              <a:t>, 8</a:t>
            </a:r>
            <a:r>
              <a:rPr lang="en-US" sz="1200" baseline="30000" dirty="0" smtClean="0">
                <a:solidFill>
                  <a:schemeClr val="bg1"/>
                </a:solidFill>
                <a:latin typeface="Arial" pitchFamily="34" charset="0"/>
                <a:cs typeface="Arial" pitchFamily="34" charset="0"/>
              </a:rPr>
              <a:t>th</a:t>
            </a:r>
            <a:r>
              <a:rPr lang="en-US" sz="1200" dirty="0" smtClean="0">
                <a:solidFill>
                  <a:schemeClr val="bg1"/>
                </a:solidFill>
                <a:latin typeface="Arial" pitchFamily="34" charset="0"/>
                <a:cs typeface="Arial" pitchFamily="34" charset="0"/>
              </a:rPr>
              <a:t>, and 12</a:t>
            </a:r>
            <a:r>
              <a:rPr lang="en-US" sz="1200" baseline="30000" dirty="0" smtClean="0">
                <a:solidFill>
                  <a:schemeClr val="bg1"/>
                </a:solidFill>
                <a:latin typeface="Arial" pitchFamily="34" charset="0"/>
                <a:cs typeface="Arial" pitchFamily="34" charset="0"/>
              </a:rPr>
              <a:t>th</a:t>
            </a:r>
            <a:r>
              <a:rPr lang="en-US" sz="1200" dirty="0" smtClean="0">
                <a:solidFill>
                  <a:schemeClr val="bg1"/>
                </a:solidFill>
                <a:latin typeface="Arial" pitchFamily="34" charset="0"/>
                <a:cs typeface="Arial" pitchFamily="34" charset="0"/>
              </a:rPr>
              <a:t>, Virginia Regiments, Continental Line, at Valley Forge and Yorktown. Died 1848, and is buried here.” Grave is right behind this sign at Eagle Rocks.</a:t>
            </a:r>
          </a:p>
        </p:txBody>
      </p:sp>
      <p:sp>
        <p:nvSpPr>
          <p:cNvPr id="5" name="TextBox 4"/>
          <p:cNvSpPr txBox="1"/>
          <p:nvPr/>
        </p:nvSpPr>
        <p:spPr>
          <a:xfrm>
            <a:off x="5105400" y="57150"/>
            <a:ext cx="3657600" cy="646331"/>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Overturned Devonian</a:t>
            </a:r>
          </a:p>
          <a:p>
            <a:pPr algn="ctr"/>
            <a:r>
              <a:rPr lang="en-US" b="1" dirty="0" err="1" smtClean="0">
                <a:solidFill>
                  <a:schemeClr val="bg1"/>
                </a:solidFill>
                <a:effectLst>
                  <a:outerShdw blurRad="38100" dist="38100" dir="2700000" algn="tl">
                    <a:srgbClr val="000000">
                      <a:alpha val="43137"/>
                    </a:srgbClr>
                  </a:outerShdw>
                </a:effectLst>
              </a:rPr>
              <a:t>Oriskany</a:t>
            </a:r>
            <a:r>
              <a:rPr lang="en-US" b="1" dirty="0" smtClean="0">
                <a:solidFill>
                  <a:schemeClr val="bg1"/>
                </a:solidFill>
                <a:effectLst>
                  <a:outerShdw blurRad="38100" dist="38100" dir="2700000" algn="tl">
                    <a:srgbClr val="000000">
                      <a:alpha val="43137"/>
                    </a:srgbClr>
                  </a:outerShdw>
                </a:effectLst>
              </a:rPr>
              <a:t>  Sandstone</a:t>
            </a:r>
          </a:p>
        </p:txBody>
      </p:sp>
      <p:pic>
        <p:nvPicPr>
          <p:cNvPr id="7" name="Picture 6" descr="scan0018.jpg"/>
          <p:cNvPicPr>
            <a:picLocks noChangeAspect="1"/>
          </p:cNvPicPr>
          <p:nvPr/>
        </p:nvPicPr>
        <p:blipFill>
          <a:blip r:embed="rId3" cstate="email"/>
          <a:stretch>
            <a:fillRect/>
          </a:stretch>
        </p:blipFill>
        <p:spPr>
          <a:xfrm>
            <a:off x="2060" y="743749"/>
            <a:ext cx="4878788" cy="3789350"/>
          </a:xfrm>
          <a:prstGeom prst="rect">
            <a:avLst/>
          </a:prstGeom>
        </p:spPr>
      </p:pic>
      <p:sp>
        <p:nvSpPr>
          <p:cNvPr id="9" name="TextBox 8"/>
          <p:cNvSpPr txBox="1"/>
          <p:nvPr/>
        </p:nvSpPr>
        <p:spPr>
          <a:xfrm>
            <a:off x="609600" y="4552950"/>
            <a:ext cx="3962400" cy="215444"/>
          </a:xfrm>
          <a:prstGeom prst="rect">
            <a:avLst/>
          </a:prstGeom>
          <a:noFill/>
        </p:spPr>
        <p:txBody>
          <a:bodyPr wrap="square" rtlCol="0">
            <a:spAutoFit/>
          </a:bodyPr>
          <a:lstStyle/>
          <a:p>
            <a:pPr algn="ctr"/>
            <a:r>
              <a:rPr lang="en-US" sz="800" b="1" dirty="0" smtClean="0">
                <a:solidFill>
                  <a:srgbClr val="FF0000"/>
                </a:solidFill>
                <a:latin typeface="Arial" pitchFamily="34" charset="0"/>
                <a:cs typeface="Arial" pitchFamily="34" charset="0"/>
              </a:rPr>
              <a:t>Click on photo above to zoomed view of the fold.</a:t>
            </a:r>
            <a:endParaRPr lang="en-US" sz="800" b="1" dirty="0">
              <a:solidFill>
                <a:srgbClr val="FF0000"/>
              </a:solidFill>
              <a:latin typeface="Arial" pitchFamily="34" charset="0"/>
              <a:cs typeface="Arial" pitchFamily="34" charset="0"/>
            </a:endParaRPr>
          </a:p>
        </p:txBody>
      </p:sp>
      <p:grpSp>
        <p:nvGrpSpPr>
          <p:cNvPr id="13" name="Group 12"/>
          <p:cNvGrpSpPr/>
          <p:nvPr/>
        </p:nvGrpSpPr>
        <p:grpSpPr>
          <a:xfrm>
            <a:off x="907" y="2285"/>
            <a:ext cx="4082566" cy="5138929"/>
            <a:chOff x="907" y="2285"/>
            <a:chExt cx="4082566" cy="5138929"/>
          </a:xfrm>
        </p:grpSpPr>
        <p:pic>
          <p:nvPicPr>
            <p:cNvPr id="8" name="Picture 7" descr="scan0019.jpg"/>
            <p:cNvPicPr>
              <a:picLocks noChangeAspect="1"/>
            </p:cNvPicPr>
            <p:nvPr/>
          </p:nvPicPr>
          <p:blipFill>
            <a:blip r:embed="rId4" cstate="email"/>
            <a:stretch>
              <a:fillRect/>
            </a:stretch>
          </p:blipFill>
          <p:spPr>
            <a:xfrm>
              <a:off x="907" y="2285"/>
              <a:ext cx="4082566" cy="5138929"/>
            </a:xfrm>
            <a:prstGeom prst="rect">
              <a:avLst/>
            </a:prstGeom>
          </p:spPr>
        </p:pic>
        <p:sp>
          <p:nvSpPr>
            <p:cNvPr id="11" name="Bevel 10"/>
            <p:cNvSpPr/>
            <p:nvPr/>
          </p:nvSpPr>
          <p:spPr>
            <a:xfrm>
              <a:off x="3463670" y="4918814"/>
              <a:ext cx="574930" cy="167536"/>
            </a:xfrm>
            <a:prstGeom prst="bevel">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effectLst>
                    <a:outerShdw blurRad="38100" dist="38100" dir="2700000" algn="tl">
                      <a:srgbClr val="000000">
                        <a:alpha val="43137"/>
                      </a:srgbClr>
                    </a:outerShdw>
                  </a:effectLst>
                </a:rPr>
                <a:t>close</a:t>
              </a:r>
              <a:endParaRPr lang="en-US" sz="800" dirty="0">
                <a:solidFill>
                  <a:schemeClr val="bg1"/>
                </a:solidFill>
                <a:effectLst>
                  <a:outerShdw blurRad="38100" dist="38100" dir="2700000" algn="tl">
                    <a:srgbClr val="000000">
                      <a:alpha val="43137"/>
                    </a:srgbClr>
                  </a:outerShdw>
                </a:effectLst>
              </a:endParaRPr>
            </a:p>
          </p:txBody>
        </p:sp>
      </p:grpSp>
      <p:sp>
        <p:nvSpPr>
          <p:cNvPr id="18" name="Bevel 17">
            <a:hlinkClick r:id="rId5"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Bevel 18">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201162"/>
            <a:ext cx="3352800" cy="3046988"/>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Hancock</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East Liverpool South</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One mile W of Newell on Route 2</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Quaternary Alluvium</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Sand and gravel deposit composed of </a:t>
            </a:r>
            <a:r>
              <a:rPr lang="en-US" sz="1200" dirty="0" err="1" smtClean="0">
                <a:solidFill>
                  <a:schemeClr val="bg1"/>
                </a:solidFill>
                <a:latin typeface="Arial" pitchFamily="34" charset="0"/>
                <a:cs typeface="Arial" pitchFamily="34" charset="0"/>
              </a:rPr>
              <a:t>quartzites</a:t>
            </a:r>
            <a:r>
              <a:rPr lang="en-US" sz="1200" dirty="0" smtClean="0">
                <a:solidFill>
                  <a:schemeClr val="bg1"/>
                </a:solidFill>
                <a:latin typeface="Arial" pitchFamily="34" charset="0"/>
                <a:cs typeface="Arial" pitchFamily="34" charset="0"/>
              </a:rPr>
              <a:t>, gneisses, sandstone, conglomerates, etc. Some gravel reaches 6 inches in diameter and all are very rounded. Source of </a:t>
            </a:r>
            <a:r>
              <a:rPr lang="en-US" sz="1200" dirty="0" err="1" smtClean="0">
                <a:solidFill>
                  <a:schemeClr val="bg1"/>
                </a:solidFill>
                <a:latin typeface="Arial" pitchFamily="34" charset="0"/>
                <a:cs typeface="Arial" pitchFamily="34" charset="0"/>
              </a:rPr>
              <a:t>clast</a:t>
            </a:r>
            <a:r>
              <a:rPr lang="en-US" sz="1200" dirty="0" smtClean="0">
                <a:solidFill>
                  <a:schemeClr val="bg1"/>
                </a:solidFill>
                <a:latin typeface="Arial" pitchFamily="34" charset="0"/>
                <a:cs typeface="Arial" pitchFamily="34" charset="0"/>
              </a:rPr>
              <a:t> is most likely Canada.</a:t>
            </a:r>
          </a:p>
        </p:txBody>
      </p:sp>
      <p:sp>
        <p:nvSpPr>
          <p:cNvPr id="5" name="TextBox 4"/>
          <p:cNvSpPr txBox="1"/>
          <p:nvPr/>
        </p:nvSpPr>
        <p:spPr>
          <a:xfrm>
            <a:off x="5257800" y="743962"/>
            <a:ext cx="3657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Quaternary Alluvial Gravel</a:t>
            </a:r>
          </a:p>
        </p:txBody>
      </p:sp>
      <p:pic>
        <p:nvPicPr>
          <p:cNvPr id="6" name="Picture 5" descr="scan0024.jpg"/>
          <p:cNvPicPr>
            <a:picLocks noChangeAspect="1"/>
          </p:cNvPicPr>
          <p:nvPr/>
        </p:nvPicPr>
        <p:blipFill>
          <a:blip r:embed="rId3" cstate="email"/>
          <a:stretch>
            <a:fillRect/>
          </a:stretch>
        </p:blipFill>
        <p:spPr>
          <a:xfrm>
            <a:off x="2537" y="439138"/>
            <a:ext cx="5347989" cy="4169972"/>
          </a:xfrm>
          <a:prstGeom prst="rect">
            <a:avLst/>
          </a:prstGeom>
        </p:spPr>
      </p:pic>
      <p:sp>
        <p:nvSpPr>
          <p:cNvPr id="13" name="Bevel 12">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Bevel 13">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Bevel 14">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1352550"/>
            <a:ext cx="3352800" cy="3046988"/>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Cabell</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err="1" smtClean="0">
                <a:solidFill>
                  <a:schemeClr val="bg1"/>
                </a:solidFill>
                <a:latin typeface="Arial" pitchFamily="34" charset="0"/>
                <a:cs typeface="Arial" pitchFamily="34" charset="0"/>
              </a:rPr>
              <a:t>Athalia</a:t>
            </a:r>
            <a:endParaRPr lang="en-US" sz="1200" dirty="0" smtClean="0">
              <a:solidFill>
                <a:schemeClr val="bg1"/>
              </a:solidFill>
              <a:latin typeface="Arial" pitchFamily="34" charset="0"/>
              <a:cs typeface="Arial" pitchFamily="34" charset="0"/>
            </a:endParaRP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Route 22, 2.5 miles S of Mason/Cabell line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 Monongahela Group</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Height of slide is about 100 feet. Composed mostly of soil and trees with a few blocks of rock. This is a very recent slide, perhaps less than a month old.</a:t>
            </a:r>
          </a:p>
        </p:txBody>
      </p:sp>
      <p:sp>
        <p:nvSpPr>
          <p:cNvPr id="5" name="TextBox 4"/>
          <p:cNvSpPr txBox="1"/>
          <p:nvPr/>
        </p:nvSpPr>
        <p:spPr>
          <a:xfrm>
            <a:off x="5105400" y="895350"/>
            <a:ext cx="3657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Landslide</a:t>
            </a:r>
          </a:p>
        </p:txBody>
      </p:sp>
      <p:pic>
        <p:nvPicPr>
          <p:cNvPr id="4" name="Picture 3" descr="scan0021.jpg"/>
          <p:cNvPicPr>
            <a:picLocks noChangeAspect="1"/>
          </p:cNvPicPr>
          <p:nvPr/>
        </p:nvPicPr>
        <p:blipFill>
          <a:blip r:embed="rId3" cstate="email"/>
          <a:stretch>
            <a:fillRect/>
          </a:stretch>
        </p:blipFill>
        <p:spPr>
          <a:xfrm>
            <a:off x="795" y="457507"/>
            <a:ext cx="5386236" cy="4171335"/>
          </a:xfrm>
          <a:prstGeom prst="rect">
            <a:avLst/>
          </a:prstGeom>
        </p:spPr>
      </p:pic>
      <p:sp>
        <p:nvSpPr>
          <p:cNvPr id="12" name="Bevel 11">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Bevel 13">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666750"/>
            <a:ext cx="3352800" cy="4154984"/>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Monongalia</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Morgantown North</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hillside just above Easton School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a:t>
            </a:r>
            <a:r>
              <a:rPr lang="en-US" sz="1200" dirty="0" err="1" smtClean="0">
                <a:solidFill>
                  <a:schemeClr val="bg1"/>
                </a:solidFill>
                <a:latin typeface="Arial" pitchFamily="34" charset="0"/>
                <a:cs typeface="Arial" pitchFamily="34" charset="0"/>
              </a:rPr>
              <a:t>Conemaugh</a:t>
            </a:r>
            <a:r>
              <a:rPr lang="en-US" sz="1200" dirty="0" smtClean="0">
                <a:solidFill>
                  <a:schemeClr val="bg1"/>
                </a:solidFill>
                <a:latin typeface="Arial" pitchFamily="34" charset="0"/>
                <a:cs typeface="Arial" pitchFamily="34" charset="0"/>
              </a:rPr>
              <a:t> Group, specifically, just below the Pittsburgh coal.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 but strata are not visible in this photo.</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Several landslides have formed above the school due to instability of soil and the removal of an old house. Also, water is a contributing factor coming off the Easton Hill road (Route 857). This water drains from abandoned Pittsburgh coal mines approximately 60 feet below the </a:t>
            </a:r>
            <a:r>
              <a:rPr lang="en-US" sz="1200" dirty="0" err="1" smtClean="0">
                <a:solidFill>
                  <a:schemeClr val="bg1"/>
                </a:solidFill>
                <a:latin typeface="Arial" pitchFamily="34" charset="0"/>
                <a:cs typeface="Arial" pitchFamily="34" charset="0"/>
              </a:rPr>
              <a:t>Mileground</a:t>
            </a:r>
            <a:r>
              <a:rPr lang="en-US" sz="1200" dirty="0" smtClean="0">
                <a:solidFill>
                  <a:schemeClr val="bg1"/>
                </a:solidFill>
                <a:latin typeface="Arial" pitchFamily="34" charset="0"/>
                <a:cs typeface="Arial" pitchFamily="34" charset="0"/>
              </a:rPr>
              <a:t> and airport.</a:t>
            </a:r>
          </a:p>
        </p:txBody>
      </p:sp>
      <p:sp>
        <p:nvSpPr>
          <p:cNvPr id="5" name="TextBox 4"/>
          <p:cNvSpPr txBox="1"/>
          <p:nvPr/>
        </p:nvSpPr>
        <p:spPr>
          <a:xfrm>
            <a:off x="5105400" y="209550"/>
            <a:ext cx="3657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Landslides</a:t>
            </a:r>
          </a:p>
        </p:txBody>
      </p:sp>
      <p:pic>
        <p:nvPicPr>
          <p:cNvPr id="10" name="Picture 9" descr="scan0020.jpg"/>
          <p:cNvPicPr>
            <a:picLocks noChangeAspect="1"/>
          </p:cNvPicPr>
          <p:nvPr/>
        </p:nvPicPr>
        <p:blipFill>
          <a:blip r:embed="rId3" cstate="email"/>
          <a:stretch>
            <a:fillRect/>
          </a:stretch>
        </p:blipFill>
        <p:spPr>
          <a:xfrm>
            <a:off x="1649" y="514993"/>
            <a:ext cx="5254502" cy="4101075"/>
          </a:xfrm>
          <a:prstGeom prst="rect">
            <a:avLst/>
          </a:prstGeom>
        </p:spPr>
      </p:pic>
      <p:sp>
        <p:nvSpPr>
          <p:cNvPr id="9" name="Bevel 8">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Bevel 10">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Bevel 11">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876800" y="1157228"/>
            <a:ext cx="3886200" cy="2862322"/>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a:t>
            </a:r>
            <a:r>
              <a:rPr lang="en-US" sz="1200" dirty="0" smtClean="0">
                <a:solidFill>
                  <a:schemeClr val="bg1"/>
                </a:solidFill>
                <a:latin typeface="Arial" pitchFamily="34" charset="0"/>
                <a:cs typeface="Arial" pitchFamily="34" charset="0"/>
              </a:rPr>
              <a:t> Monroe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Gap Mills</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a:t>
            </a:r>
            <a:r>
              <a:rPr lang="en-US" sz="1200" dirty="0" smtClean="0">
                <a:solidFill>
                  <a:schemeClr val="bg1"/>
                </a:solidFill>
                <a:latin typeface="Arial" pitchFamily="34" charset="0"/>
                <a:cs typeface="Arial" pitchFamily="34" charset="0"/>
              </a:rPr>
              <a:t>  </a:t>
            </a:r>
            <a:r>
              <a:rPr lang="en-US" sz="1200" dirty="0" err="1" smtClean="0">
                <a:solidFill>
                  <a:schemeClr val="bg1"/>
                </a:solidFill>
                <a:latin typeface="Arial" pitchFamily="34" charset="0"/>
                <a:cs typeface="Arial" pitchFamily="34" charset="0"/>
              </a:rPr>
              <a:t>Waiteville</a:t>
            </a:r>
            <a:r>
              <a:rPr lang="en-US" sz="1200" dirty="0" smtClean="0">
                <a:solidFill>
                  <a:schemeClr val="bg1"/>
                </a:solidFill>
                <a:latin typeface="Arial" pitchFamily="34" charset="0"/>
                <a:cs typeface="Arial" pitchFamily="34" charset="0"/>
              </a:rPr>
              <a:t> Road at intersection with Gap Mills/Zenith Road</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a:t>
            </a:r>
            <a:r>
              <a:rPr lang="en-US" sz="1200" dirty="0" smtClean="0">
                <a:solidFill>
                  <a:schemeClr val="bg1"/>
                </a:solidFill>
                <a:latin typeface="Arial" pitchFamily="34" charset="0"/>
                <a:cs typeface="Arial" pitchFamily="34" charset="0"/>
              </a:rPr>
              <a:t>  Ordovician Black River Limestone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a:t>
            </a:r>
            <a:r>
              <a:rPr lang="en-US" sz="1200" dirty="0" smtClean="0">
                <a:solidFill>
                  <a:schemeClr val="bg1"/>
                </a:solidFill>
                <a:latin typeface="Arial" pitchFamily="34" charset="0"/>
                <a:cs typeface="Arial" pitchFamily="34" charset="0"/>
              </a:rPr>
              <a:t> N 60 E;  23 SE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a:t>
            </a:r>
            <a:r>
              <a:rPr lang="en-US" sz="1200" dirty="0" smtClean="0">
                <a:solidFill>
                  <a:schemeClr val="bg1"/>
                </a:solidFill>
                <a:latin typeface="Arial" pitchFamily="34" charset="0"/>
                <a:cs typeface="Arial" pitchFamily="34" charset="0"/>
              </a:rPr>
              <a:t> Several sink holes are shown in this photo. The rocks at this location are dipping away from the viewer.</a:t>
            </a:r>
          </a:p>
        </p:txBody>
      </p:sp>
      <p:sp>
        <p:nvSpPr>
          <p:cNvPr id="6" name="TextBox 5"/>
          <p:cNvSpPr txBox="1"/>
          <p:nvPr/>
        </p:nvSpPr>
        <p:spPr>
          <a:xfrm>
            <a:off x="4495800" y="221218"/>
            <a:ext cx="41148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Sink Holes</a:t>
            </a:r>
            <a:endParaRPr lang="en-US" b="1" dirty="0">
              <a:solidFill>
                <a:schemeClr val="bg1"/>
              </a:solidFill>
              <a:effectLst>
                <a:outerShdw blurRad="38100" dist="38100" dir="2700000" algn="tl">
                  <a:srgbClr val="000000">
                    <a:alpha val="43137"/>
                  </a:srgbClr>
                </a:outerShdw>
              </a:effectLst>
            </a:endParaRPr>
          </a:p>
        </p:txBody>
      </p:sp>
      <p:pic>
        <p:nvPicPr>
          <p:cNvPr id="7" name="Picture 6" descr="scan0009.jpg"/>
          <p:cNvPicPr>
            <a:picLocks noChangeAspect="1"/>
          </p:cNvPicPr>
          <p:nvPr/>
        </p:nvPicPr>
        <p:blipFill>
          <a:blip r:embed="rId3" cstate="email"/>
          <a:stretch>
            <a:fillRect/>
          </a:stretch>
        </p:blipFill>
        <p:spPr>
          <a:xfrm>
            <a:off x="541" y="743790"/>
            <a:ext cx="4799515" cy="3716952"/>
          </a:xfrm>
          <a:prstGeom prst="rect">
            <a:avLst/>
          </a:prstGeom>
        </p:spPr>
      </p:pic>
      <p:sp>
        <p:nvSpPr>
          <p:cNvPr id="10" name="Bevel 9">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Bevel 10">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Bevel 11">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895350"/>
            <a:ext cx="3581400" cy="3600986"/>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Berkeley</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err="1" smtClean="0">
                <a:solidFill>
                  <a:schemeClr val="bg1"/>
                </a:solidFill>
                <a:latin typeface="Arial" pitchFamily="34" charset="0"/>
                <a:cs typeface="Arial" pitchFamily="34" charset="0"/>
              </a:rPr>
              <a:t>Inwood</a:t>
            </a:r>
            <a:endParaRPr lang="en-US" sz="1200" dirty="0" smtClean="0">
              <a:solidFill>
                <a:schemeClr val="bg1"/>
              </a:solidFill>
              <a:latin typeface="Arial" pitchFamily="34" charset="0"/>
              <a:cs typeface="Arial" pitchFamily="34" charset="0"/>
            </a:endParaRP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Just east of Route 11, one mile SE of </a:t>
            </a:r>
            <a:r>
              <a:rPr lang="en-US" sz="1200" dirty="0" err="1" smtClean="0">
                <a:solidFill>
                  <a:schemeClr val="bg1"/>
                </a:solidFill>
                <a:latin typeface="Arial" pitchFamily="34" charset="0"/>
                <a:cs typeface="Arial" pitchFamily="34" charset="0"/>
              </a:rPr>
              <a:t>Inwood</a:t>
            </a:r>
            <a:r>
              <a:rPr lang="en-US" sz="1200" dirty="0" smtClean="0">
                <a:solidFill>
                  <a:schemeClr val="bg1"/>
                </a:solidFill>
                <a:latin typeface="Arial" pitchFamily="34" charset="0"/>
                <a:cs typeface="Arial" pitchFamily="34" charset="0"/>
              </a:rPr>
              <a: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Ordovician New Market Limestone overlain by Ordovician Chambersburg Limestone.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 25 E, dip about 45 SE.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Overview from upper bench showing lower benches and standing water; dip is to the left. Contact of Chambersburg/New Market on wall of far quarry, about half way up. Chambersburg is dark limestone at top and New Market is light gray below. Mining is for the New Market.</a:t>
            </a:r>
          </a:p>
        </p:txBody>
      </p:sp>
      <p:sp>
        <p:nvSpPr>
          <p:cNvPr id="5" name="TextBox 4"/>
          <p:cNvSpPr txBox="1"/>
          <p:nvPr/>
        </p:nvSpPr>
        <p:spPr>
          <a:xfrm>
            <a:off x="5791200" y="285750"/>
            <a:ext cx="2667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Limestone Quarry</a:t>
            </a:r>
          </a:p>
        </p:txBody>
      </p:sp>
      <p:sp>
        <p:nvSpPr>
          <p:cNvPr id="13" name="Bevel 12">
            <a:hlinkClick r:id="rId3"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Bevel 14">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pic>
        <p:nvPicPr>
          <p:cNvPr id="7" name="Picture 6" descr="scan0008 (c).jpg"/>
          <p:cNvPicPr>
            <a:picLocks noChangeAspect="1"/>
          </p:cNvPicPr>
          <p:nvPr/>
        </p:nvPicPr>
        <p:blipFill>
          <a:blip r:embed="rId4" cstate="email"/>
          <a:stretch>
            <a:fillRect/>
          </a:stretch>
        </p:blipFill>
        <p:spPr>
          <a:xfrm>
            <a:off x="104" y="514428"/>
            <a:ext cx="5249972" cy="39622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1047750"/>
            <a:ext cx="3352800" cy="341632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Putnam</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Bancroft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Route 34, next to Lone Oak Church</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Base of Permian </a:t>
            </a:r>
            <a:r>
              <a:rPr lang="en-US" sz="1200" dirty="0" err="1" smtClean="0">
                <a:solidFill>
                  <a:schemeClr val="bg1"/>
                </a:solidFill>
                <a:latin typeface="Arial" pitchFamily="34" charset="0"/>
                <a:cs typeface="Arial" pitchFamily="34" charset="0"/>
              </a:rPr>
              <a:t>Dunkard</a:t>
            </a:r>
            <a:r>
              <a:rPr lang="en-US" sz="1200" dirty="0" smtClean="0">
                <a:solidFill>
                  <a:schemeClr val="bg1"/>
                </a:solidFill>
                <a:latin typeface="Arial" pitchFamily="34" charset="0"/>
                <a:cs typeface="Arial" pitchFamily="34" charset="0"/>
              </a:rPr>
              <a:t> Group</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This is the top of a landslide showing the crown, scarp, and head. The upper scarp is about 15 feet high and the distance across is about 175-200 feet. Slide is mostly red soil of the </a:t>
            </a:r>
            <a:r>
              <a:rPr lang="en-US" sz="1200" dirty="0" err="1" smtClean="0">
                <a:solidFill>
                  <a:schemeClr val="bg1"/>
                </a:solidFill>
                <a:latin typeface="Arial" pitchFamily="34" charset="0"/>
                <a:cs typeface="Arial" pitchFamily="34" charset="0"/>
              </a:rPr>
              <a:t>Dunkard</a:t>
            </a:r>
            <a:r>
              <a:rPr lang="en-US" sz="1200" dirty="0" smtClean="0">
                <a:solidFill>
                  <a:schemeClr val="bg1"/>
                </a:solidFill>
                <a:latin typeface="Arial" pitchFamily="34" charset="0"/>
                <a:cs typeface="Arial" pitchFamily="34" charset="0"/>
              </a:rPr>
              <a:t>, which is notoriously unstable.</a:t>
            </a:r>
          </a:p>
        </p:txBody>
      </p:sp>
      <p:sp>
        <p:nvSpPr>
          <p:cNvPr id="5" name="TextBox 4"/>
          <p:cNvSpPr txBox="1"/>
          <p:nvPr/>
        </p:nvSpPr>
        <p:spPr>
          <a:xfrm>
            <a:off x="5105400" y="590550"/>
            <a:ext cx="3657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Top of Landslide</a:t>
            </a:r>
          </a:p>
        </p:txBody>
      </p:sp>
      <p:pic>
        <p:nvPicPr>
          <p:cNvPr id="7" name="Picture 6" descr="scan0023.jpg"/>
          <p:cNvPicPr>
            <a:picLocks noChangeAspect="1"/>
          </p:cNvPicPr>
          <p:nvPr/>
        </p:nvPicPr>
        <p:blipFill>
          <a:blip r:embed="rId3" cstate="email"/>
          <a:stretch>
            <a:fillRect/>
          </a:stretch>
        </p:blipFill>
        <p:spPr>
          <a:xfrm>
            <a:off x="0" y="515227"/>
            <a:ext cx="5356443" cy="4168438"/>
          </a:xfrm>
          <a:prstGeom prst="rect">
            <a:avLst/>
          </a:prstGeom>
        </p:spPr>
      </p:pic>
      <p:sp>
        <p:nvSpPr>
          <p:cNvPr id="10" name="Bevel 9">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Bevel 10">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Bevel 11">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1047750"/>
            <a:ext cx="3352800" cy="3600986"/>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Wood</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Rockport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I-77, 0.7 miles N of Jackson/Wood County line and 0.7 miles N of mile post 157</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Permian </a:t>
            </a:r>
            <a:r>
              <a:rPr lang="en-US" sz="1200" dirty="0" err="1" smtClean="0">
                <a:solidFill>
                  <a:schemeClr val="bg1"/>
                </a:solidFill>
                <a:latin typeface="Arial" pitchFamily="34" charset="0"/>
                <a:cs typeface="Arial" pitchFamily="34" charset="0"/>
              </a:rPr>
              <a:t>Dunkard</a:t>
            </a:r>
            <a:r>
              <a:rPr lang="en-US" sz="1200" dirty="0" smtClean="0">
                <a:solidFill>
                  <a:schemeClr val="bg1"/>
                </a:solidFill>
                <a:latin typeface="Arial" pitchFamily="34" charset="0"/>
                <a:cs typeface="Arial" pitchFamily="34" charset="0"/>
              </a:rPr>
              <a:t> (may be Pennsylvanian)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Large blocks of rock (the size of cars) with associated red shale have fallen to road level. Red shale here has no strength, and when combined with water, it will slide. Sandstone ledges now have no support, so they too tumble down.</a:t>
            </a:r>
          </a:p>
        </p:txBody>
      </p:sp>
      <p:sp>
        <p:nvSpPr>
          <p:cNvPr id="5" name="TextBox 4"/>
          <p:cNvSpPr txBox="1"/>
          <p:nvPr/>
        </p:nvSpPr>
        <p:spPr>
          <a:xfrm>
            <a:off x="5105400" y="590550"/>
            <a:ext cx="3657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Landslide</a:t>
            </a:r>
          </a:p>
        </p:txBody>
      </p:sp>
      <p:pic>
        <p:nvPicPr>
          <p:cNvPr id="6" name="Picture 5" descr="scan0022.jpg"/>
          <p:cNvPicPr>
            <a:picLocks noChangeAspect="1"/>
          </p:cNvPicPr>
          <p:nvPr/>
        </p:nvPicPr>
        <p:blipFill>
          <a:blip r:embed="rId3" cstate="email"/>
          <a:stretch>
            <a:fillRect/>
          </a:stretch>
        </p:blipFill>
        <p:spPr>
          <a:xfrm>
            <a:off x="1118" y="516087"/>
            <a:ext cx="5361701" cy="4168475"/>
          </a:xfrm>
          <a:prstGeom prst="rect">
            <a:avLst/>
          </a:prstGeom>
        </p:spPr>
      </p:pic>
      <p:sp>
        <p:nvSpPr>
          <p:cNvPr id="10" name="Bevel 9">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Bevel 10">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105400" y="1047750"/>
            <a:ext cx="3657600" cy="3785652"/>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Mercer</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Princeton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Route 460,2 miles east of interchange with I-77 (Princeton) and ¼ mile west of mile post 18.</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Mississippian Hinton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This is a normal (or gravity) fault with a displacement of 4 feet. The left side has moved down relative to the right side. Strike fault is N 40 E and it dips 55 NW. Hammer handle (about one foot long) is parallel to fault. The Hinton at this location is </a:t>
            </a:r>
            <a:r>
              <a:rPr lang="en-US" sz="1200" dirty="0" err="1" smtClean="0">
                <a:solidFill>
                  <a:schemeClr val="bg1"/>
                </a:solidFill>
                <a:latin typeface="Arial" pitchFamily="34" charset="0"/>
                <a:cs typeface="Arial" pitchFamily="34" charset="0"/>
              </a:rPr>
              <a:t>interbedded</a:t>
            </a:r>
            <a:r>
              <a:rPr lang="en-US" sz="1200" dirty="0" smtClean="0">
                <a:solidFill>
                  <a:schemeClr val="bg1"/>
                </a:solidFill>
                <a:latin typeface="Arial" pitchFamily="34" charset="0"/>
                <a:cs typeface="Arial" pitchFamily="34" charset="0"/>
              </a:rPr>
              <a:t> red and light gray shale and gray siltstone and sandstone.</a:t>
            </a:r>
          </a:p>
        </p:txBody>
      </p:sp>
      <p:sp>
        <p:nvSpPr>
          <p:cNvPr id="5" name="TextBox 4"/>
          <p:cNvSpPr txBox="1"/>
          <p:nvPr/>
        </p:nvSpPr>
        <p:spPr>
          <a:xfrm>
            <a:off x="5257800" y="570964"/>
            <a:ext cx="35052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Normal Fault</a:t>
            </a:r>
          </a:p>
        </p:txBody>
      </p:sp>
      <p:pic>
        <p:nvPicPr>
          <p:cNvPr id="7" name="Picture 6" descr="scan0014.jpg"/>
          <p:cNvPicPr>
            <a:picLocks noChangeAspect="1"/>
          </p:cNvPicPr>
          <p:nvPr/>
        </p:nvPicPr>
        <p:blipFill>
          <a:blip r:embed="rId3" cstate="email"/>
          <a:stretch>
            <a:fillRect/>
          </a:stretch>
        </p:blipFill>
        <p:spPr>
          <a:xfrm>
            <a:off x="0" y="667466"/>
            <a:ext cx="5048748" cy="3940486"/>
          </a:xfrm>
          <a:prstGeom prst="rect">
            <a:avLst/>
          </a:prstGeom>
        </p:spPr>
      </p:pic>
      <p:sp>
        <p:nvSpPr>
          <p:cNvPr id="10" name="Bevel 9">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Bevel 11">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1112282"/>
            <a:ext cx="3352800" cy="341632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Summers</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Dawson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I-64 at mile post 147; 0.8 miles west of Summers/Greenbrier County line and 3.5 miles east of Green </a:t>
            </a:r>
            <a:r>
              <a:rPr lang="en-US" sz="1200" dirty="0" err="1" smtClean="0">
                <a:solidFill>
                  <a:schemeClr val="bg1"/>
                </a:solidFill>
                <a:latin typeface="Arial" pitchFamily="34" charset="0"/>
                <a:cs typeface="Arial" pitchFamily="34" charset="0"/>
              </a:rPr>
              <a:t>Sulphur</a:t>
            </a:r>
            <a:r>
              <a:rPr lang="en-US" sz="1200" dirty="0" smtClean="0">
                <a:solidFill>
                  <a:schemeClr val="bg1"/>
                </a:solidFill>
                <a:latin typeface="Arial" pitchFamily="34" charset="0"/>
                <a:cs typeface="Arial" pitchFamily="34" charset="0"/>
              </a:rPr>
              <a:t> Springs exit.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Mississippian Hinton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Hammer handle (about one foot long) is parallel to fault that dips 25 E. Displacement unknown. Right side has moved upwards towards upper left of photo.</a:t>
            </a:r>
          </a:p>
        </p:txBody>
      </p:sp>
      <p:sp>
        <p:nvSpPr>
          <p:cNvPr id="5" name="TextBox 4"/>
          <p:cNvSpPr txBox="1"/>
          <p:nvPr/>
        </p:nvSpPr>
        <p:spPr>
          <a:xfrm>
            <a:off x="5486400" y="514350"/>
            <a:ext cx="3276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Thrust Fault</a:t>
            </a:r>
          </a:p>
        </p:txBody>
      </p:sp>
      <p:pic>
        <p:nvPicPr>
          <p:cNvPr id="7" name="Picture 6" descr="scan0016.jpg"/>
          <p:cNvPicPr>
            <a:picLocks noChangeAspect="1"/>
          </p:cNvPicPr>
          <p:nvPr/>
        </p:nvPicPr>
        <p:blipFill>
          <a:blip r:embed="rId3" cstate="email"/>
          <a:stretch>
            <a:fillRect/>
          </a:stretch>
        </p:blipFill>
        <p:spPr>
          <a:xfrm>
            <a:off x="140" y="438368"/>
            <a:ext cx="5355182" cy="4171514"/>
          </a:xfrm>
          <a:prstGeom prst="rect">
            <a:avLst/>
          </a:prstGeom>
        </p:spPr>
      </p:pic>
      <p:sp>
        <p:nvSpPr>
          <p:cNvPr id="13" name="Bevel 12">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Bevel 13">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1157228"/>
            <a:ext cx="3505200" cy="2862322"/>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Brooke</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Bethany</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Route 67, 2.5 miles W of Bethany and 3.5 miles E of Wellsburg</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None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Gravel deposit on left and steep, cut-bank on right, next to Route 67. Stream is flowing W (away from viewer), and named Buffalo Creek.</a:t>
            </a:r>
          </a:p>
        </p:txBody>
      </p:sp>
      <p:sp>
        <p:nvSpPr>
          <p:cNvPr id="5" name="TextBox 4"/>
          <p:cNvSpPr txBox="1"/>
          <p:nvPr/>
        </p:nvSpPr>
        <p:spPr>
          <a:xfrm>
            <a:off x="5486400" y="430232"/>
            <a:ext cx="3276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Meander Bend</a:t>
            </a:r>
          </a:p>
        </p:txBody>
      </p:sp>
      <p:pic>
        <p:nvPicPr>
          <p:cNvPr id="8" name="Picture 7" descr="scan0027.jpg"/>
          <p:cNvPicPr>
            <a:picLocks noChangeAspect="1"/>
          </p:cNvPicPr>
          <p:nvPr/>
        </p:nvPicPr>
        <p:blipFill>
          <a:blip r:embed="rId3" cstate="email"/>
          <a:stretch>
            <a:fillRect/>
          </a:stretch>
        </p:blipFill>
        <p:spPr>
          <a:xfrm>
            <a:off x="814" y="590855"/>
            <a:ext cx="5332373" cy="4005539"/>
          </a:xfrm>
          <a:prstGeom prst="rect">
            <a:avLst/>
          </a:prstGeom>
        </p:spPr>
      </p:pic>
      <p:sp>
        <p:nvSpPr>
          <p:cNvPr id="10" name="Bevel 9">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Bevel 11">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86400" y="1353562"/>
            <a:ext cx="3505200" cy="3046988"/>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Gilmer</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Glenville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Cedar Creek in Cedar Creek State Park, 3.5 miles S of Glenville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a:t>
            </a:r>
            <a:r>
              <a:rPr lang="en-US" sz="1200" dirty="0" err="1" smtClean="0">
                <a:solidFill>
                  <a:schemeClr val="bg1"/>
                </a:solidFill>
                <a:latin typeface="Arial" pitchFamily="34" charset="0"/>
                <a:cs typeface="Arial" pitchFamily="34" charset="0"/>
              </a:rPr>
              <a:t>Conemaugh</a:t>
            </a:r>
            <a:r>
              <a:rPr lang="en-US" sz="1200" dirty="0" smtClean="0">
                <a:solidFill>
                  <a:schemeClr val="bg1"/>
                </a:solidFill>
                <a:latin typeface="Arial" pitchFamily="34" charset="0"/>
                <a:cs typeface="Arial" pitchFamily="34" charset="0"/>
              </a:rPr>
              <a:t> Group</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Cut bank is on the right and deposition is occurring at the left bank. No bedrock is visible here, but can be seen across the road.</a:t>
            </a:r>
          </a:p>
        </p:txBody>
      </p:sp>
      <p:sp>
        <p:nvSpPr>
          <p:cNvPr id="5" name="TextBox 4"/>
          <p:cNvSpPr txBox="1"/>
          <p:nvPr/>
        </p:nvSpPr>
        <p:spPr>
          <a:xfrm>
            <a:off x="5562600" y="626566"/>
            <a:ext cx="3276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Meander Bend</a:t>
            </a:r>
          </a:p>
        </p:txBody>
      </p:sp>
      <p:pic>
        <p:nvPicPr>
          <p:cNvPr id="6" name="Picture 5" descr="scan0028.jpg"/>
          <p:cNvPicPr>
            <a:picLocks noChangeAspect="1"/>
          </p:cNvPicPr>
          <p:nvPr/>
        </p:nvPicPr>
        <p:blipFill>
          <a:blip r:embed="rId3" cstate="email"/>
          <a:stretch>
            <a:fillRect/>
          </a:stretch>
        </p:blipFill>
        <p:spPr>
          <a:xfrm>
            <a:off x="2604" y="439161"/>
            <a:ext cx="5363567" cy="4169926"/>
          </a:xfrm>
          <a:prstGeom prst="rect">
            <a:avLst/>
          </a:prstGeom>
        </p:spPr>
      </p:pic>
      <p:sp>
        <p:nvSpPr>
          <p:cNvPr id="10" name="Bevel 9">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Bevel 10">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Bevel 11">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309628"/>
            <a:ext cx="3505200" cy="2677656"/>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Marion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Fairmont East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Valley Falls State Park</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a:t>
            </a:r>
            <a:r>
              <a:rPr lang="en-US" sz="1200" dirty="0" err="1" smtClean="0">
                <a:solidFill>
                  <a:schemeClr val="bg1"/>
                </a:solidFill>
                <a:latin typeface="Arial" pitchFamily="34" charset="0"/>
                <a:cs typeface="Arial" pitchFamily="34" charset="0"/>
              </a:rPr>
              <a:t>Conoquesnessing</a:t>
            </a:r>
            <a:r>
              <a:rPr lang="en-US" sz="1200" dirty="0" smtClean="0">
                <a:solidFill>
                  <a:schemeClr val="bg1"/>
                </a:solidFill>
                <a:latin typeface="Arial" pitchFamily="34" charset="0"/>
                <a:cs typeface="Arial" pitchFamily="34" charset="0"/>
              </a:rPr>
              <a:t> Sandstone (Pottsville)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err="1" smtClean="0">
                <a:solidFill>
                  <a:schemeClr val="bg1"/>
                </a:solidFill>
                <a:latin typeface="Arial" pitchFamily="34" charset="0"/>
                <a:cs typeface="Arial" pitchFamily="34" charset="0"/>
              </a:rPr>
              <a:t>Conoquenessing</a:t>
            </a:r>
            <a:r>
              <a:rPr lang="en-US" sz="1200" dirty="0" smtClean="0">
                <a:solidFill>
                  <a:schemeClr val="bg1"/>
                </a:solidFill>
                <a:latin typeface="Arial" pitchFamily="34" charset="0"/>
                <a:cs typeface="Arial" pitchFamily="34" charset="0"/>
              </a:rPr>
              <a:t> is conglomeratic and cross bedded (photos of both). Sight of old grist mill with race used in early 1800s.</a:t>
            </a:r>
          </a:p>
        </p:txBody>
      </p:sp>
      <p:sp>
        <p:nvSpPr>
          <p:cNvPr id="5" name="TextBox 4"/>
          <p:cNvSpPr txBox="1"/>
          <p:nvPr/>
        </p:nvSpPr>
        <p:spPr>
          <a:xfrm>
            <a:off x="5486400" y="736044"/>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Waterfall</a:t>
            </a:r>
          </a:p>
        </p:txBody>
      </p:sp>
      <p:pic>
        <p:nvPicPr>
          <p:cNvPr id="7" name="Picture 6" descr="scan0031.jpg"/>
          <p:cNvPicPr>
            <a:picLocks noChangeAspect="1"/>
          </p:cNvPicPr>
          <p:nvPr/>
        </p:nvPicPr>
        <p:blipFill>
          <a:blip r:embed="rId3" cstate="email"/>
          <a:stretch>
            <a:fillRect/>
          </a:stretch>
        </p:blipFill>
        <p:spPr>
          <a:xfrm>
            <a:off x="173" y="438150"/>
            <a:ext cx="5479766" cy="4247881"/>
          </a:xfrm>
          <a:prstGeom prst="rect">
            <a:avLst/>
          </a:prstGeom>
        </p:spPr>
      </p:pic>
      <p:sp>
        <p:nvSpPr>
          <p:cNvPr id="10" name="Bevel 9">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Bevel 10">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Bevel 11">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24400" y="1047750"/>
            <a:ext cx="3886200" cy="3600986"/>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a:t>
            </a:r>
            <a:r>
              <a:rPr lang="en-US" sz="1200" dirty="0" smtClean="0">
                <a:solidFill>
                  <a:schemeClr val="bg1"/>
                </a:solidFill>
                <a:latin typeface="Arial" pitchFamily="34" charset="0"/>
                <a:cs typeface="Arial" pitchFamily="34" charset="0"/>
              </a:rPr>
              <a:t> Monroe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Gap Mills</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a:t>
            </a:r>
            <a:r>
              <a:rPr lang="en-US" sz="1200" dirty="0" smtClean="0">
                <a:solidFill>
                  <a:schemeClr val="bg1"/>
                </a:solidFill>
                <a:latin typeface="Arial" pitchFamily="34" charset="0"/>
                <a:cs typeface="Arial" pitchFamily="34" charset="0"/>
              </a:rPr>
              <a:t>  1.3 miles southeast of Gap Mills</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a:t>
            </a:r>
            <a:r>
              <a:rPr lang="en-US" sz="1200" dirty="0" smtClean="0">
                <a:solidFill>
                  <a:schemeClr val="bg1"/>
                </a:solidFill>
                <a:latin typeface="Arial" pitchFamily="34" charset="0"/>
                <a:cs typeface="Arial" pitchFamily="34" charset="0"/>
              </a:rPr>
              <a:t>  Ordovician Black River Limestone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a:t>
            </a:r>
            <a:r>
              <a:rPr lang="en-US" sz="1200" dirty="0" smtClean="0">
                <a:solidFill>
                  <a:schemeClr val="bg1"/>
                </a:solidFill>
                <a:latin typeface="Arial" pitchFamily="34" charset="0"/>
                <a:cs typeface="Arial" pitchFamily="34" charset="0"/>
              </a:rPr>
              <a:t> Strike is N 35 and dip is 16 NW</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a:t>
            </a:r>
            <a:r>
              <a:rPr lang="en-US" sz="1200" dirty="0" smtClean="0">
                <a:solidFill>
                  <a:schemeClr val="bg1"/>
                </a:solidFill>
                <a:latin typeface="Arial" pitchFamily="34" charset="0"/>
                <a:cs typeface="Arial" pitchFamily="34" charset="0"/>
              </a:rPr>
              <a:t> Cave part in this photo has been partially blocked by limestone boulders that have fallen at cave entrance. Water still issues forth at several hundred gallons per minute.</a:t>
            </a:r>
          </a:p>
          <a:p>
            <a:endParaRPr lang="en-US" sz="1200" dirty="0">
              <a:solidFill>
                <a:schemeClr val="bg1"/>
              </a:solidFill>
              <a:latin typeface="Arial" pitchFamily="34" charset="0"/>
              <a:cs typeface="Arial" pitchFamily="34" charset="0"/>
            </a:endParaRPr>
          </a:p>
          <a:p>
            <a:r>
              <a:rPr lang="en-US" sz="1200" dirty="0" smtClean="0">
                <a:solidFill>
                  <a:schemeClr val="bg1"/>
                </a:solidFill>
                <a:latin typeface="Arial" pitchFamily="34" charset="0"/>
                <a:cs typeface="Arial" pitchFamily="34" charset="0"/>
              </a:rPr>
              <a:t>There is a big sink hole 50 yards behind this spring that is probably Patton Cave.</a:t>
            </a:r>
          </a:p>
        </p:txBody>
      </p:sp>
      <p:pic>
        <p:nvPicPr>
          <p:cNvPr id="5" name="Picture 4" descr="scan0001.jpg"/>
          <p:cNvPicPr>
            <a:picLocks noChangeAspect="1"/>
          </p:cNvPicPr>
          <p:nvPr/>
        </p:nvPicPr>
        <p:blipFill>
          <a:blip r:embed="rId3" cstate="email"/>
          <a:stretch>
            <a:fillRect/>
          </a:stretch>
        </p:blipFill>
        <p:spPr>
          <a:xfrm>
            <a:off x="595" y="0"/>
            <a:ext cx="4018358" cy="5143498"/>
          </a:xfrm>
          <a:prstGeom prst="rect">
            <a:avLst/>
          </a:prstGeom>
        </p:spPr>
      </p:pic>
      <p:sp>
        <p:nvSpPr>
          <p:cNvPr id="6" name="TextBox 5"/>
          <p:cNvSpPr txBox="1"/>
          <p:nvPr/>
        </p:nvSpPr>
        <p:spPr>
          <a:xfrm>
            <a:off x="4495800" y="221218"/>
            <a:ext cx="41148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Spring and Cave</a:t>
            </a:r>
            <a:endParaRPr lang="en-US" b="1" dirty="0">
              <a:solidFill>
                <a:schemeClr val="bg1"/>
              </a:solidFill>
              <a:effectLst>
                <a:outerShdw blurRad="38100" dist="38100" dir="2700000" algn="tl">
                  <a:srgbClr val="000000">
                    <a:alpha val="43137"/>
                  </a:srgbClr>
                </a:outerShdw>
              </a:effectLst>
            </a:endParaRPr>
          </a:p>
        </p:txBody>
      </p:sp>
      <p:sp>
        <p:nvSpPr>
          <p:cNvPr id="10" name="Bevel 9">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Bevel 10">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Bevel 11">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887432"/>
            <a:ext cx="3352800" cy="3970318"/>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Morgan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Hancock</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In town of Berkeley Springs (Bath) on Route 522</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Devonian </a:t>
            </a:r>
            <a:r>
              <a:rPr lang="en-US" sz="1200" dirty="0" err="1" smtClean="0">
                <a:solidFill>
                  <a:schemeClr val="bg1"/>
                </a:solidFill>
                <a:latin typeface="Arial" pitchFamily="34" charset="0"/>
                <a:cs typeface="Arial" pitchFamily="34" charset="0"/>
              </a:rPr>
              <a:t>Oriskany</a:t>
            </a:r>
            <a:r>
              <a:rPr lang="en-US" sz="1200" dirty="0" smtClean="0">
                <a:solidFill>
                  <a:schemeClr val="bg1"/>
                </a:solidFill>
                <a:latin typeface="Arial" pitchFamily="34" charset="0"/>
                <a:cs typeface="Arial" pitchFamily="34" charset="0"/>
              </a:rPr>
              <a:t> Sandstone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 25 E; 45 SE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The </a:t>
            </a:r>
            <a:r>
              <a:rPr lang="en-US" sz="1200" dirty="0" err="1" smtClean="0">
                <a:solidFill>
                  <a:schemeClr val="bg1"/>
                </a:solidFill>
                <a:latin typeface="Arial" pitchFamily="34" charset="0"/>
                <a:cs typeface="Arial" pitchFamily="34" charset="0"/>
              </a:rPr>
              <a:t>Oriskany</a:t>
            </a:r>
            <a:r>
              <a:rPr lang="en-US" sz="1200" dirty="0" smtClean="0">
                <a:solidFill>
                  <a:schemeClr val="bg1"/>
                </a:solidFill>
                <a:latin typeface="Arial" pitchFamily="34" charset="0"/>
                <a:cs typeface="Arial" pitchFamily="34" charset="0"/>
              </a:rPr>
              <a:t> exposed in this spring is a quartzite; extensively faulted and fractured. Spring bubbles upward with white, </a:t>
            </a:r>
            <a:r>
              <a:rPr lang="en-US" sz="1200" dirty="0" err="1" smtClean="0">
                <a:solidFill>
                  <a:schemeClr val="bg1"/>
                </a:solidFill>
                <a:latin typeface="Arial" pitchFamily="34" charset="0"/>
                <a:cs typeface="Arial" pitchFamily="34" charset="0"/>
              </a:rPr>
              <a:t>Oriskany</a:t>
            </a:r>
            <a:r>
              <a:rPr lang="en-US" sz="1200" dirty="0" smtClean="0">
                <a:solidFill>
                  <a:schemeClr val="bg1"/>
                </a:solidFill>
                <a:latin typeface="Arial" pitchFamily="34" charset="0"/>
                <a:cs typeface="Arial" pitchFamily="34" charset="0"/>
              </a:rPr>
              <a:t> sand grains. Hammer is one foot long. Water rises from about 1800 feet below the surface through a complex fracture pattern. There is NO hot, subterranean magma needed to heat the water as the Park Museum would have one believe.</a:t>
            </a:r>
          </a:p>
        </p:txBody>
      </p:sp>
      <p:sp>
        <p:nvSpPr>
          <p:cNvPr id="5" name="TextBox 4"/>
          <p:cNvSpPr txBox="1"/>
          <p:nvPr/>
        </p:nvSpPr>
        <p:spPr>
          <a:xfrm>
            <a:off x="5257800" y="430232"/>
            <a:ext cx="3657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Berkeley Springs</a:t>
            </a:r>
          </a:p>
        </p:txBody>
      </p:sp>
      <p:pic>
        <p:nvPicPr>
          <p:cNvPr id="7" name="Picture 6" descr="scan0025.jpg"/>
          <p:cNvPicPr>
            <a:picLocks noChangeAspect="1"/>
          </p:cNvPicPr>
          <p:nvPr/>
        </p:nvPicPr>
        <p:blipFill>
          <a:blip r:embed="rId3" cstate="email"/>
          <a:stretch>
            <a:fillRect/>
          </a:stretch>
        </p:blipFill>
        <p:spPr>
          <a:xfrm>
            <a:off x="861" y="515007"/>
            <a:ext cx="5484677" cy="4182785"/>
          </a:xfrm>
          <a:prstGeom prst="rect">
            <a:avLst/>
          </a:prstGeom>
        </p:spPr>
      </p:pic>
      <p:sp>
        <p:nvSpPr>
          <p:cNvPr id="10" name="Bevel 9">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Bevel 10">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Bevel 11">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4343400" y="1157228"/>
            <a:ext cx="4572000" cy="2862322"/>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Morgan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Great </a:t>
            </a:r>
            <a:r>
              <a:rPr lang="en-US" sz="1200" dirty="0" err="1" smtClean="0">
                <a:solidFill>
                  <a:schemeClr val="bg1"/>
                </a:solidFill>
                <a:latin typeface="Arial" pitchFamily="34" charset="0"/>
                <a:cs typeface="Arial" pitchFamily="34" charset="0"/>
              </a:rPr>
              <a:t>Cacapon</a:t>
            </a:r>
            <a:endParaRPr lang="en-US" sz="1200" dirty="0" smtClean="0">
              <a:solidFill>
                <a:schemeClr val="bg1"/>
              </a:solidFill>
              <a:latin typeface="Arial" pitchFamily="34" charset="0"/>
              <a:cs typeface="Arial" pitchFamily="34" charset="0"/>
            </a:endParaRP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3.5 miles NE of Largent along </a:t>
            </a:r>
            <a:r>
              <a:rPr lang="en-US" sz="1200" dirty="0" err="1" smtClean="0">
                <a:solidFill>
                  <a:schemeClr val="bg1"/>
                </a:solidFill>
                <a:latin typeface="Arial" pitchFamily="34" charset="0"/>
                <a:cs typeface="Arial" pitchFamily="34" charset="0"/>
              </a:rPr>
              <a:t>Cacapon</a:t>
            </a:r>
            <a:r>
              <a:rPr lang="en-US" sz="1200" dirty="0" smtClean="0">
                <a:solidFill>
                  <a:schemeClr val="bg1"/>
                </a:solidFill>
                <a:latin typeface="Arial" pitchFamily="34" charset="0"/>
                <a:cs typeface="Arial" pitchFamily="34" charset="0"/>
              </a:rPr>
              <a:t> River</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Devonian </a:t>
            </a:r>
            <a:r>
              <a:rPr lang="en-US" sz="1200" dirty="0" err="1" smtClean="0">
                <a:solidFill>
                  <a:schemeClr val="bg1"/>
                </a:solidFill>
                <a:latin typeface="Arial" pitchFamily="34" charset="0"/>
                <a:cs typeface="Arial" pitchFamily="34" charset="0"/>
              </a:rPr>
              <a:t>Helderberg</a:t>
            </a:r>
            <a:r>
              <a:rPr lang="en-US" sz="1200" dirty="0" smtClean="0">
                <a:solidFill>
                  <a:schemeClr val="bg1"/>
                </a:solidFill>
                <a:latin typeface="Arial" pitchFamily="34" charset="0"/>
                <a:cs typeface="Arial" pitchFamily="34" charset="0"/>
              </a:rPr>
              <a:t> Limestone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 25 E; 85 SE overturned</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Spring issues from two cavities in the </a:t>
            </a:r>
            <a:r>
              <a:rPr lang="en-US" sz="1200" dirty="0" err="1" smtClean="0">
                <a:solidFill>
                  <a:schemeClr val="bg1"/>
                </a:solidFill>
                <a:latin typeface="Arial" pitchFamily="34" charset="0"/>
                <a:cs typeface="Arial" pitchFamily="34" charset="0"/>
              </a:rPr>
              <a:t>Helderberg</a:t>
            </a:r>
            <a:r>
              <a:rPr lang="en-US" sz="1200" dirty="0" smtClean="0">
                <a:solidFill>
                  <a:schemeClr val="bg1"/>
                </a:solidFill>
                <a:latin typeface="Arial" pitchFamily="34" charset="0"/>
                <a:cs typeface="Arial" pitchFamily="34" charset="0"/>
              </a:rPr>
              <a:t>, which also has some cement added to hold this outcrop together. Watercress can be seen in the lower left of the photo. The limestone dips steeply away from the viewer. The spring probably produces several hundred gallons per minute.</a:t>
            </a:r>
          </a:p>
        </p:txBody>
      </p:sp>
      <p:sp>
        <p:nvSpPr>
          <p:cNvPr id="5" name="TextBox 4"/>
          <p:cNvSpPr txBox="1"/>
          <p:nvPr/>
        </p:nvSpPr>
        <p:spPr>
          <a:xfrm>
            <a:off x="4419600" y="430232"/>
            <a:ext cx="43434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Spring</a:t>
            </a:r>
          </a:p>
        </p:txBody>
      </p:sp>
      <p:pic>
        <p:nvPicPr>
          <p:cNvPr id="6" name="Picture 5" descr="scan0026.jpg"/>
          <p:cNvPicPr>
            <a:picLocks noChangeAspect="1"/>
          </p:cNvPicPr>
          <p:nvPr/>
        </p:nvPicPr>
        <p:blipFill>
          <a:blip r:embed="rId3" cstate="email"/>
          <a:stretch>
            <a:fillRect/>
          </a:stretch>
        </p:blipFill>
        <p:spPr>
          <a:xfrm>
            <a:off x="565" y="1460"/>
            <a:ext cx="3984945" cy="5140579"/>
          </a:xfrm>
          <a:prstGeom prst="rect">
            <a:avLst/>
          </a:prstGeom>
        </p:spPr>
      </p:pic>
      <p:sp>
        <p:nvSpPr>
          <p:cNvPr id="10" name="Bevel 9">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Bevel 10">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Bevel 11">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309628"/>
            <a:ext cx="3505200" cy="3231654"/>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Monongalia</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Morgantown South</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Mays Run, 1 mile SE of I-79, exit 146 (Goshen Road exit)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Allegheny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Four active portals (two shown here) into coal with conveyor belt that transports coal out and dumps coal into trucks. Coal seam also surface mined and reclaimed along this creek. Coal seam is the Upper Freeport.</a:t>
            </a:r>
          </a:p>
        </p:txBody>
      </p:sp>
      <p:sp>
        <p:nvSpPr>
          <p:cNvPr id="5" name="TextBox 4"/>
          <p:cNvSpPr txBox="1"/>
          <p:nvPr/>
        </p:nvSpPr>
        <p:spPr>
          <a:xfrm>
            <a:off x="5486400" y="736044"/>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Coal Mine Entry</a:t>
            </a:r>
          </a:p>
        </p:txBody>
      </p:sp>
      <p:pic>
        <p:nvPicPr>
          <p:cNvPr id="7" name="Picture 6" descr="scan0035.jpg"/>
          <p:cNvPicPr>
            <a:picLocks noChangeAspect="1"/>
          </p:cNvPicPr>
          <p:nvPr/>
        </p:nvPicPr>
        <p:blipFill>
          <a:blip r:embed="rId3" cstate="email"/>
          <a:stretch>
            <a:fillRect/>
          </a:stretch>
        </p:blipFill>
        <p:spPr>
          <a:xfrm>
            <a:off x="574" y="514573"/>
            <a:ext cx="5485253" cy="4272836"/>
          </a:xfrm>
          <a:prstGeom prst="rect">
            <a:avLst/>
          </a:prstGeom>
        </p:spPr>
      </p:pic>
      <p:sp>
        <p:nvSpPr>
          <p:cNvPr id="13" name="Bevel 12">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Bevel 13">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Bevel 14">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309628"/>
            <a:ext cx="3505200" cy="2862322"/>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Tucker</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a:t>
            </a:r>
            <a:r>
              <a:rPr lang="en-US" sz="1200" dirty="0" err="1" smtClean="0">
                <a:solidFill>
                  <a:schemeClr val="bg1"/>
                </a:solidFill>
                <a:latin typeface="Arial" pitchFamily="34" charset="0"/>
                <a:cs typeface="Arial" pitchFamily="34" charset="0"/>
              </a:rPr>
              <a:t>Blackwater</a:t>
            </a:r>
            <a:r>
              <a:rPr lang="en-US" sz="1200" dirty="0" smtClean="0">
                <a:solidFill>
                  <a:schemeClr val="bg1"/>
                </a:solidFill>
                <a:latin typeface="Arial" pitchFamily="34" charset="0"/>
                <a:cs typeface="Arial" pitchFamily="34" charset="0"/>
              </a:rPr>
              <a:t> Falls</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At </a:t>
            </a:r>
            <a:r>
              <a:rPr lang="en-US" sz="1200" dirty="0" err="1" smtClean="0">
                <a:solidFill>
                  <a:schemeClr val="bg1"/>
                </a:solidFill>
                <a:latin typeface="Arial" pitchFamily="34" charset="0"/>
                <a:cs typeface="Arial" pitchFamily="34" charset="0"/>
              </a:rPr>
              <a:t>Blackwater</a:t>
            </a:r>
            <a:r>
              <a:rPr lang="en-US" sz="1200" dirty="0" smtClean="0">
                <a:solidFill>
                  <a:schemeClr val="bg1"/>
                </a:solidFill>
                <a:latin typeface="Arial" pitchFamily="34" charset="0"/>
                <a:cs typeface="Arial" pitchFamily="34" charset="0"/>
              </a:rPr>
              <a:t> State Park</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a:t>
            </a:r>
            <a:r>
              <a:rPr lang="en-US" sz="1200" dirty="0" err="1" smtClean="0">
                <a:solidFill>
                  <a:schemeClr val="bg1"/>
                </a:solidFill>
                <a:latin typeface="Arial" pitchFamily="34" charset="0"/>
                <a:cs typeface="Arial" pitchFamily="34" charset="0"/>
              </a:rPr>
              <a:t>Conoquesnessing</a:t>
            </a:r>
            <a:r>
              <a:rPr lang="en-US" sz="1200" dirty="0" smtClean="0">
                <a:solidFill>
                  <a:schemeClr val="bg1"/>
                </a:solidFill>
                <a:latin typeface="Arial" pitchFamily="34" charset="0"/>
                <a:cs typeface="Arial" pitchFamily="34" charset="0"/>
              </a:rPr>
              <a:t> and Homewood Sandstones</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Several frames from first overlook and from lower walkway. Good photo ops from “Gentle Trail” on other side also. Falls caused by resistant sandstones visible on right.</a:t>
            </a:r>
          </a:p>
        </p:txBody>
      </p:sp>
      <p:sp>
        <p:nvSpPr>
          <p:cNvPr id="5" name="TextBox 4"/>
          <p:cNvSpPr txBox="1"/>
          <p:nvPr/>
        </p:nvSpPr>
        <p:spPr>
          <a:xfrm>
            <a:off x="5486400" y="736044"/>
            <a:ext cx="3429000" cy="369332"/>
          </a:xfrm>
          <a:prstGeom prst="rect">
            <a:avLst/>
          </a:prstGeom>
          <a:noFill/>
        </p:spPr>
        <p:txBody>
          <a:bodyPr wrap="square" rtlCol="0">
            <a:spAutoFit/>
          </a:bodyPr>
          <a:lstStyle/>
          <a:p>
            <a:pPr algn="ctr"/>
            <a:r>
              <a:rPr lang="en-US" b="1" dirty="0" err="1" smtClean="0">
                <a:solidFill>
                  <a:schemeClr val="bg1"/>
                </a:solidFill>
                <a:effectLst>
                  <a:outerShdw blurRad="38100" dist="38100" dir="2700000" algn="tl">
                    <a:srgbClr val="000000">
                      <a:alpha val="43137"/>
                    </a:srgbClr>
                  </a:outerShdw>
                </a:effectLst>
              </a:rPr>
              <a:t>Blackwater</a:t>
            </a:r>
            <a:r>
              <a:rPr lang="en-US" b="1" dirty="0" smtClean="0">
                <a:solidFill>
                  <a:schemeClr val="bg1"/>
                </a:solidFill>
                <a:effectLst>
                  <a:outerShdw blurRad="38100" dist="38100" dir="2700000" algn="tl">
                    <a:srgbClr val="000000">
                      <a:alpha val="43137"/>
                    </a:srgbClr>
                  </a:outerShdw>
                </a:effectLst>
              </a:rPr>
              <a:t> Falls</a:t>
            </a:r>
          </a:p>
        </p:txBody>
      </p:sp>
      <p:pic>
        <p:nvPicPr>
          <p:cNvPr id="6" name="Picture 5" descr="scan0030.jpg"/>
          <p:cNvPicPr>
            <a:picLocks noChangeAspect="1"/>
          </p:cNvPicPr>
          <p:nvPr/>
        </p:nvPicPr>
        <p:blipFill>
          <a:blip r:embed="rId3" cstate="email"/>
          <a:stretch>
            <a:fillRect/>
          </a:stretch>
        </p:blipFill>
        <p:spPr>
          <a:xfrm>
            <a:off x="1294" y="381506"/>
            <a:ext cx="5431027" cy="4247138"/>
          </a:xfrm>
          <a:prstGeom prst="rect">
            <a:avLst/>
          </a:prstGeom>
        </p:spPr>
      </p:pic>
      <p:sp>
        <p:nvSpPr>
          <p:cNvPr id="10" name="Bevel 9">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Bevel 10">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1570494"/>
            <a:ext cx="3352800" cy="2677656"/>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Berkeley</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err="1" smtClean="0">
                <a:solidFill>
                  <a:schemeClr val="bg1"/>
                </a:solidFill>
                <a:latin typeface="Arial" pitchFamily="34" charset="0"/>
                <a:cs typeface="Arial" pitchFamily="34" charset="0"/>
              </a:rPr>
              <a:t>Glengary</a:t>
            </a:r>
            <a:endParaRPr lang="en-US" sz="1200" dirty="0" smtClean="0">
              <a:solidFill>
                <a:schemeClr val="bg1"/>
              </a:solidFill>
              <a:latin typeface="Arial" pitchFamily="34" charset="0"/>
              <a:cs typeface="Arial" pitchFamily="34" charset="0"/>
            </a:endParaRP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Along Back Creek, 0.6 miles SE of </a:t>
            </a:r>
            <a:r>
              <a:rPr lang="en-US" sz="1200" dirty="0" err="1" smtClean="0">
                <a:solidFill>
                  <a:schemeClr val="bg1"/>
                </a:solidFill>
                <a:latin typeface="Arial" pitchFamily="34" charset="0"/>
                <a:cs typeface="Arial" pitchFamily="34" charset="0"/>
              </a:rPr>
              <a:t>Glengary</a:t>
            </a:r>
            <a:r>
              <a:rPr lang="en-US" sz="1200" dirty="0" smtClean="0">
                <a:solidFill>
                  <a:schemeClr val="bg1"/>
                </a:solidFill>
                <a:latin typeface="Arial" pitchFamily="34" charset="0"/>
                <a:cs typeface="Arial" pitchFamily="34" charset="0"/>
              </a:rPr>
              <a: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Devonian </a:t>
            </a:r>
            <a:r>
              <a:rPr lang="en-US" sz="1200" dirty="0" err="1" smtClean="0">
                <a:solidFill>
                  <a:schemeClr val="bg1"/>
                </a:solidFill>
                <a:latin typeface="Arial" pitchFamily="34" charset="0"/>
                <a:cs typeface="Arial" pitchFamily="34" charset="0"/>
              </a:rPr>
              <a:t>Mahantango</a:t>
            </a:r>
            <a:r>
              <a:rPr lang="en-US" sz="1200" dirty="0" smtClean="0">
                <a:solidFill>
                  <a:schemeClr val="bg1"/>
                </a:solidFill>
                <a:latin typeface="Arial" pitchFamily="34" charset="0"/>
                <a:cs typeface="Arial" pitchFamily="34" charset="0"/>
              </a:rPr>
              <a:t>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 30 E, 25 SE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Fossils are brachiopods, all about ¼ to ½ inch in diameter.</a:t>
            </a:r>
          </a:p>
        </p:txBody>
      </p:sp>
      <p:sp>
        <p:nvSpPr>
          <p:cNvPr id="5" name="TextBox 4"/>
          <p:cNvSpPr txBox="1"/>
          <p:nvPr/>
        </p:nvSpPr>
        <p:spPr>
          <a:xfrm>
            <a:off x="5486400" y="972562"/>
            <a:ext cx="3276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Fossils</a:t>
            </a:r>
          </a:p>
        </p:txBody>
      </p:sp>
      <p:pic>
        <p:nvPicPr>
          <p:cNvPr id="6" name="Picture 5" descr="scan0017.jpg"/>
          <p:cNvPicPr>
            <a:picLocks noChangeAspect="1"/>
          </p:cNvPicPr>
          <p:nvPr/>
        </p:nvPicPr>
        <p:blipFill>
          <a:blip r:embed="rId3" cstate="email"/>
          <a:stretch>
            <a:fillRect/>
          </a:stretch>
        </p:blipFill>
        <p:spPr>
          <a:xfrm>
            <a:off x="846" y="514681"/>
            <a:ext cx="5332306" cy="4174017"/>
          </a:xfrm>
          <a:prstGeom prst="rect">
            <a:avLst/>
          </a:prstGeom>
        </p:spPr>
      </p:pic>
      <p:sp>
        <p:nvSpPr>
          <p:cNvPr id="10" name="Bevel 9">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Bevel 11">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1036082"/>
            <a:ext cx="3581400" cy="4154984"/>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Jefferson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Charles Town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Vicinity of Charles Town.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Cambrian </a:t>
            </a:r>
            <a:r>
              <a:rPr lang="en-US" sz="1200" dirty="0" err="1" smtClean="0">
                <a:solidFill>
                  <a:schemeClr val="bg1"/>
                </a:solidFill>
                <a:latin typeface="Arial" pitchFamily="34" charset="0"/>
                <a:cs typeface="Arial" pitchFamily="34" charset="0"/>
              </a:rPr>
              <a:t>Conococheage</a:t>
            </a:r>
            <a:r>
              <a:rPr lang="en-US" sz="1200" dirty="0" smtClean="0">
                <a:solidFill>
                  <a:schemeClr val="bg1"/>
                </a:solidFill>
                <a:latin typeface="Arial" pitchFamily="34" charset="0"/>
                <a:cs typeface="Arial" pitchFamily="34" charset="0"/>
              </a:rPr>
              <a:t>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Nearly horizontal, on axis of anticline.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These Cambrian </a:t>
            </a:r>
            <a:r>
              <a:rPr lang="en-US" sz="1200" dirty="0" err="1" smtClean="0">
                <a:solidFill>
                  <a:schemeClr val="bg1"/>
                </a:solidFill>
                <a:latin typeface="Arial" pitchFamily="34" charset="0"/>
                <a:cs typeface="Arial" pitchFamily="34" charset="0"/>
              </a:rPr>
              <a:t>stomatolites</a:t>
            </a:r>
            <a:r>
              <a:rPr lang="en-US" sz="1200" dirty="0" smtClean="0">
                <a:solidFill>
                  <a:schemeClr val="bg1"/>
                </a:solidFill>
                <a:latin typeface="Arial" pitchFamily="34" charset="0"/>
                <a:cs typeface="Arial" pitchFamily="34" charset="0"/>
              </a:rPr>
              <a:t> are elongated parallel to elongation.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Additional Photo </a:t>
            </a:r>
            <a:r>
              <a:rPr lang="en-US" sz="1200" i="1" dirty="0" smtClean="0">
                <a:solidFill>
                  <a:schemeClr val="bg1"/>
                </a:solidFill>
                <a:latin typeface="Arial" pitchFamily="34" charset="0"/>
                <a:cs typeface="Arial" pitchFamily="34" charset="0"/>
              </a:rPr>
              <a:t>(click on photo to left)</a:t>
            </a:r>
            <a:r>
              <a:rPr lang="en-US" sz="1200" dirty="0" smtClean="0">
                <a:solidFill>
                  <a:schemeClr val="bg1"/>
                </a:solidFill>
                <a:latin typeface="Arial" pitchFamily="34" charset="0"/>
                <a:cs typeface="Arial" pitchFamily="34" charset="0"/>
              </a:rPr>
              <a:t>: Perpendicular to bedding showing </a:t>
            </a:r>
            <a:r>
              <a:rPr lang="en-US" sz="1200" dirty="0" err="1" smtClean="0">
                <a:solidFill>
                  <a:schemeClr val="bg1"/>
                </a:solidFill>
                <a:latin typeface="Arial" pitchFamily="34" charset="0"/>
                <a:cs typeface="Arial" pitchFamily="34" charset="0"/>
              </a:rPr>
              <a:t>Stomatolites</a:t>
            </a:r>
            <a:r>
              <a:rPr lang="en-US" sz="1200" dirty="0" smtClean="0">
                <a:solidFill>
                  <a:schemeClr val="bg1"/>
                </a:solidFill>
                <a:latin typeface="Arial" pitchFamily="34" charset="0"/>
                <a:cs typeface="Arial" pitchFamily="34" charset="0"/>
              </a:rPr>
              <a:t> in cross section and layers of algal mats. Exact location must remain unnamed because site must not be destroyed.</a:t>
            </a:r>
          </a:p>
          <a:p>
            <a:endParaRPr lang="en-US" sz="1200" dirty="0">
              <a:solidFill>
                <a:schemeClr val="bg1"/>
              </a:solidFill>
              <a:latin typeface="Arial" pitchFamily="34" charset="0"/>
              <a:cs typeface="Arial" pitchFamily="34" charset="0"/>
            </a:endParaRPr>
          </a:p>
          <a:p>
            <a:endParaRPr lang="en-US" sz="1200" dirty="0" smtClean="0">
              <a:solidFill>
                <a:schemeClr val="bg1"/>
              </a:solidFill>
              <a:latin typeface="Arial" pitchFamily="34" charset="0"/>
              <a:cs typeface="Arial" pitchFamily="34" charset="0"/>
            </a:endParaRPr>
          </a:p>
        </p:txBody>
      </p:sp>
      <p:sp>
        <p:nvSpPr>
          <p:cNvPr id="5" name="TextBox 4"/>
          <p:cNvSpPr txBox="1"/>
          <p:nvPr/>
        </p:nvSpPr>
        <p:spPr>
          <a:xfrm>
            <a:off x="5791200" y="438150"/>
            <a:ext cx="2667000" cy="369332"/>
          </a:xfrm>
          <a:prstGeom prst="rect">
            <a:avLst/>
          </a:prstGeom>
          <a:noFill/>
        </p:spPr>
        <p:txBody>
          <a:bodyPr wrap="square" rtlCol="0">
            <a:spAutoFit/>
          </a:bodyPr>
          <a:lstStyle/>
          <a:p>
            <a:pPr algn="ctr"/>
            <a:r>
              <a:rPr lang="en-US" b="1" dirty="0" err="1" smtClean="0">
                <a:solidFill>
                  <a:schemeClr val="bg1"/>
                </a:solidFill>
                <a:effectLst>
                  <a:outerShdw blurRad="38100" dist="38100" dir="2700000" algn="tl">
                    <a:srgbClr val="000000">
                      <a:alpha val="43137"/>
                    </a:srgbClr>
                  </a:outerShdw>
                </a:effectLst>
              </a:rPr>
              <a:t>Stomatolites</a:t>
            </a:r>
            <a:endParaRPr lang="en-US" b="1" dirty="0" smtClean="0">
              <a:solidFill>
                <a:schemeClr val="bg1"/>
              </a:solidFill>
              <a:effectLst>
                <a:outerShdw blurRad="38100" dist="38100" dir="2700000" algn="tl">
                  <a:srgbClr val="000000">
                    <a:alpha val="43137"/>
                  </a:srgbClr>
                </a:outerShdw>
              </a:effectLst>
            </a:endParaRPr>
          </a:p>
        </p:txBody>
      </p:sp>
      <p:pic>
        <p:nvPicPr>
          <p:cNvPr id="6" name="Picture 5" descr="scan0002.jpg"/>
          <p:cNvPicPr>
            <a:picLocks noChangeAspect="1"/>
          </p:cNvPicPr>
          <p:nvPr/>
        </p:nvPicPr>
        <p:blipFill>
          <a:blip r:embed="rId3" cstate="email"/>
          <a:stretch>
            <a:fillRect/>
          </a:stretch>
        </p:blipFill>
        <p:spPr>
          <a:xfrm>
            <a:off x="2491" y="534370"/>
            <a:ext cx="5250308" cy="4093808"/>
          </a:xfrm>
          <a:prstGeom prst="rect">
            <a:avLst/>
          </a:prstGeom>
        </p:spPr>
      </p:pic>
      <p:grpSp>
        <p:nvGrpSpPr>
          <p:cNvPr id="16" name="Group 15"/>
          <p:cNvGrpSpPr/>
          <p:nvPr/>
        </p:nvGrpSpPr>
        <p:grpSpPr>
          <a:xfrm>
            <a:off x="354" y="514350"/>
            <a:ext cx="5257090" cy="4496078"/>
            <a:chOff x="354" y="56872"/>
            <a:chExt cx="5257090" cy="4496078"/>
          </a:xfrm>
        </p:grpSpPr>
        <p:pic>
          <p:nvPicPr>
            <p:cNvPr id="7" name="Picture 6" descr="scan0003.jpg"/>
            <p:cNvPicPr>
              <a:picLocks noChangeAspect="1"/>
            </p:cNvPicPr>
            <p:nvPr/>
          </p:nvPicPr>
          <p:blipFill>
            <a:blip r:embed="rId4" cstate="email"/>
            <a:stretch>
              <a:fillRect/>
            </a:stretch>
          </p:blipFill>
          <p:spPr>
            <a:xfrm>
              <a:off x="354" y="56872"/>
              <a:ext cx="5257090" cy="4115138"/>
            </a:xfrm>
            <a:prstGeom prst="rect">
              <a:avLst/>
            </a:prstGeom>
          </p:spPr>
        </p:pic>
        <p:sp>
          <p:nvSpPr>
            <p:cNvPr id="11" name="Bevel 10"/>
            <p:cNvSpPr/>
            <p:nvPr/>
          </p:nvSpPr>
          <p:spPr>
            <a:xfrm>
              <a:off x="4572000" y="4400550"/>
              <a:ext cx="609600" cy="152400"/>
            </a:xfrm>
            <a:prstGeom prst="bevel">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close</a:t>
              </a:r>
              <a:endParaRPr lang="en-US" sz="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2" name="Bevel 11">
            <a:hlinkClick r:id="rId5"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Bevel 13">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Bevel 14">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309628"/>
            <a:ext cx="3505200" cy="249299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Logan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a:t>
            </a:r>
            <a:r>
              <a:rPr lang="en-US" sz="1200" dirty="0" err="1" smtClean="0">
                <a:solidFill>
                  <a:schemeClr val="bg1"/>
                </a:solidFill>
                <a:latin typeface="Arial" pitchFamily="34" charset="0"/>
                <a:cs typeface="Arial" pitchFamily="34" charset="0"/>
              </a:rPr>
              <a:t>Amherstdale</a:t>
            </a:r>
            <a:endParaRPr lang="en-US" sz="1200" dirty="0" smtClean="0">
              <a:solidFill>
                <a:schemeClr val="bg1"/>
              </a:solidFill>
              <a:latin typeface="Arial" pitchFamily="34" charset="0"/>
              <a:cs typeface="Arial" pitchFamily="34" charset="0"/>
            </a:endParaRP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One mile north of </a:t>
            </a:r>
            <a:r>
              <a:rPr lang="en-US" sz="1200" dirty="0" err="1" smtClean="0">
                <a:solidFill>
                  <a:schemeClr val="bg1"/>
                </a:solidFill>
                <a:latin typeface="Arial" pitchFamily="34" charset="0"/>
                <a:cs typeface="Arial" pitchFamily="34" charset="0"/>
              </a:rPr>
              <a:t>Amherstdale</a:t>
            </a:r>
            <a:endParaRPr lang="en-US" sz="1200" dirty="0" smtClean="0">
              <a:solidFill>
                <a:schemeClr val="bg1"/>
              </a:solidFill>
              <a:latin typeface="Arial" pitchFamily="34" charset="0"/>
              <a:cs typeface="Arial" pitchFamily="34" charset="0"/>
            </a:endParaRP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Kanawha Formation (upper part of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Fossil leaves are </a:t>
            </a:r>
            <a:r>
              <a:rPr lang="en-US" sz="1200" i="1" dirty="0" err="1" smtClean="0">
                <a:solidFill>
                  <a:schemeClr val="bg1"/>
                </a:solidFill>
                <a:latin typeface="Arial" pitchFamily="34" charset="0"/>
                <a:cs typeface="Arial" pitchFamily="34" charset="0"/>
              </a:rPr>
              <a:t>Eusphenopteris</a:t>
            </a:r>
            <a:r>
              <a:rPr lang="en-US" sz="1200" i="1" dirty="0" smtClean="0">
                <a:solidFill>
                  <a:schemeClr val="bg1"/>
                </a:solidFill>
                <a:latin typeface="Arial" pitchFamily="34" charset="0"/>
                <a:cs typeface="Arial" pitchFamily="34" charset="0"/>
              </a:rPr>
              <a:t> </a:t>
            </a:r>
            <a:r>
              <a:rPr lang="en-US" sz="1200" i="1" dirty="0" err="1" smtClean="0">
                <a:solidFill>
                  <a:schemeClr val="bg1"/>
                </a:solidFill>
                <a:latin typeface="Arial" pitchFamily="34" charset="0"/>
                <a:cs typeface="Arial" pitchFamily="34" charset="0"/>
              </a:rPr>
              <a:t>obtusalopa</a:t>
            </a:r>
            <a:r>
              <a:rPr lang="en-US" sz="1200" dirty="0" smtClean="0">
                <a:solidFill>
                  <a:schemeClr val="bg1"/>
                </a:solidFill>
                <a:latin typeface="Arial" pitchFamily="34" charset="0"/>
                <a:cs typeface="Arial" pitchFamily="34" charset="0"/>
              </a:rPr>
              <a:t>.</a:t>
            </a:r>
          </a:p>
        </p:txBody>
      </p:sp>
      <p:sp>
        <p:nvSpPr>
          <p:cNvPr id="5" name="TextBox 4"/>
          <p:cNvSpPr txBox="1"/>
          <p:nvPr/>
        </p:nvSpPr>
        <p:spPr>
          <a:xfrm>
            <a:off x="5486400" y="736044"/>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Fossil Leaves</a:t>
            </a:r>
          </a:p>
        </p:txBody>
      </p:sp>
      <p:pic>
        <p:nvPicPr>
          <p:cNvPr id="6" name="Picture 5" descr="scan0036.jpg"/>
          <p:cNvPicPr>
            <a:picLocks noChangeAspect="1"/>
          </p:cNvPicPr>
          <p:nvPr/>
        </p:nvPicPr>
        <p:blipFill>
          <a:blip r:embed="rId3" cstate="email"/>
          <a:stretch>
            <a:fillRect/>
          </a:stretch>
        </p:blipFill>
        <p:spPr>
          <a:xfrm>
            <a:off x="2042" y="591333"/>
            <a:ext cx="5431923" cy="4170383"/>
          </a:xfrm>
          <a:prstGeom prst="rect">
            <a:avLst/>
          </a:prstGeom>
        </p:spPr>
      </p:pic>
      <p:sp>
        <p:nvSpPr>
          <p:cNvPr id="10" name="Bevel 9">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Bevel 10">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86400" y="1450360"/>
            <a:ext cx="3276600" cy="249299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Raleigh</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Arnett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4.2 miles west of Bolt, WV on Route 99.</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Kanawha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Five benches in photo.</a:t>
            </a:r>
          </a:p>
        </p:txBody>
      </p:sp>
      <p:sp>
        <p:nvSpPr>
          <p:cNvPr id="5" name="TextBox 4"/>
          <p:cNvSpPr txBox="1"/>
          <p:nvPr/>
        </p:nvSpPr>
        <p:spPr>
          <a:xfrm>
            <a:off x="5334000" y="852428"/>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Coal Strip Mine Benches</a:t>
            </a:r>
          </a:p>
        </p:txBody>
      </p:sp>
      <p:pic>
        <p:nvPicPr>
          <p:cNvPr id="6" name="Picture 5" descr="scan0013.jpg"/>
          <p:cNvPicPr>
            <a:picLocks noChangeAspect="1"/>
          </p:cNvPicPr>
          <p:nvPr/>
        </p:nvPicPr>
        <p:blipFill>
          <a:blip r:embed="rId3" cstate="email"/>
          <a:stretch>
            <a:fillRect/>
          </a:stretch>
        </p:blipFill>
        <p:spPr>
          <a:xfrm>
            <a:off x="986" y="677818"/>
            <a:ext cx="5484427" cy="3570010"/>
          </a:xfrm>
          <a:prstGeom prst="rect">
            <a:avLst/>
          </a:prstGeom>
        </p:spPr>
      </p:pic>
      <p:sp>
        <p:nvSpPr>
          <p:cNvPr id="13" name="Bevel 12">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Bevel 13">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Bevel 14">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1036082"/>
            <a:ext cx="3581400" cy="341632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Randolph</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Bowden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South side of new Route 33 at Bowden.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Mississippian Greenbrier Limestone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Nearly 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Opening to mine is about 30-40 feet high.  Another opening to the same mine is also at this location.  Route 33 built here disrupted springs that fed the Bowden fish hatchery and so, </a:t>
            </a:r>
            <a:r>
              <a:rPr lang="en-US" sz="1200" smtClean="0">
                <a:solidFill>
                  <a:schemeClr val="bg1"/>
                </a:solidFill>
                <a:latin typeface="Arial" pitchFamily="34" charset="0"/>
                <a:cs typeface="Arial" pitchFamily="34" charset="0"/>
              </a:rPr>
              <a:t>this </a:t>
            </a:r>
            <a:r>
              <a:rPr lang="en-US" sz="1200" smtClean="0">
                <a:solidFill>
                  <a:schemeClr val="bg1"/>
                </a:solidFill>
                <a:latin typeface="Arial" pitchFamily="34" charset="0"/>
                <a:cs typeface="Arial" pitchFamily="34" charset="0"/>
              </a:rPr>
              <a:t>portion </a:t>
            </a:r>
            <a:r>
              <a:rPr lang="en-US" sz="1200" dirty="0" smtClean="0">
                <a:solidFill>
                  <a:schemeClr val="bg1"/>
                </a:solidFill>
                <a:latin typeface="Arial" pitchFamily="34" charset="0"/>
                <a:cs typeface="Arial" pitchFamily="34" charset="0"/>
              </a:rPr>
              <a:t>of “</a:t>
            </a:r>
            <a:r>
              <a:rPr lang="en-US" sz="1200" smtClean="0">
                <a:solidFill>
                  <a:schemeClr val="bg1"/>
                </a:solidFill>
                <a:latin typeface="Arial" pitchFamily="34" charset="0"/>
                <a:cs typeface="Arial" pitchFamily="34" charset="0"/>
              </a:rPr>
              <a:t>Corridor H” </a:t>
            </a:r>
            <a:r>
              <a:rPr lang="en-US" sz="1200" dirty="0" smtClean="0">
                <a:solidFill>
                  <a:schemeClr val="bg1"/>
                </a:solidFill>
                <a:latin typeface="Arial" pitchFamily="34" charset="0"/>
                <a:cs typeface="Arial" pitchFamily="34" charset="0"/>
              </a:rPr>
              <a:t>was abandoned and ends at Shavers Fork.</a:t>
            </a:r>
          </a:p>
        </p:txBody>
      </p:sp>
      <p:sp>
        <p:nvSpPr>
          <p:cNvPr id="5" name="TextBox 4"/>
          <p:cNvSpPr txBox="1"/>
          <p:nvPr/>
        </p:nvSpPr>
        <p:spPr>
          <a:xfrm>
            <a:off x="5334000" y="438150"/>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Abandoned Limestone Mine</a:t>
            </a:r>
          </a:p>
        </p:txBody>
      </p:sp>
      <p:pic>
        <p:nvPicPr>
          <p:cNvPr id="6" name="Picture 5" descr="scan0006.jpg"/>
          <p:cNvPicPr>
            <a:picLocks noChangeAspect="1"/>
          </p:cNvPicPr>
          <p:nvPr/>
        </p:nvPicPr>
        <p:blipFill>
          <a:blip r:embed="rId3" cstate="email"/>
          <a:stretch>
            <a:fillRect/>
          </a:stretch>
        </p:blipFill>
        <p:spPr>
          <a:xfrm>
            <a:off x="2026" y="591324"/>
            <a:ext cx="5177549" cy="3959885"/>
          </a:xfrm>
          <a:prstGeom prst="rect">
            <a:avLst/>
          </a:prstGeom>
        </p:spPr>
      </p:pic>
      <p:sp>
        <p:nvSpPr>
          <p:cNvPr id="13" name="Bevel 12">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Bevel 13">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Bevel 14">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309628"/>
            <a:ext cx="3505200" cy="3046988"/>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Roane</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Gay</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Route 33, 0.5 miles E of Roane/Jackson line and 2.6 miles W of </a:t>
            </a:r>
            <a:r>
              <a:rPr lang="en-US" sz="1200" dirty="0" err="1" smtClean="0">
                <a:solidFill>
                  <a:schemeClr val="bg1"/>
                </a:solidFill>
                <a:latin typeface="Arial" pitchFamily="34" charset="0"/>
                <a:cs typeface="Arial" pitchFamily="34" charset="0"/>
              </a:rPr>
              <a:t>Peniel</a:t>
            </a:r>
            <a:endParaRPr lang="en-US" sz="1200" dirty="0" smtClean="0">
              <a:solidFill>
                <a:schemeClr val="bg1"/>
              </a:solidFill>
              <a:latin typeface="Arial" pitchFamily="34" charset="0"/>
              <a:cs typeface="Arial" pitchFamily="34" charset="0"/>
            </a:endParaRP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Well is </a:t>
            </a:r>
            <a:r>
              <a:rPr lang="en-US" sz="1200" dirty="0" err="1" smtClean="0">
                <a:solidFill>
                  <a:schemeClr val="bg1"/>
                </a:solidFill>
                <a:latin typeface="Arial" pitchFamily="34" charset="0"/>
                <a:cs typeface="Arial" pitchFamily="34" charset="0"/>
              </a:rPr>
              <a:t>spudded</a:t>
            </a:r>
            <a:r>
              <a:rPr lang="en-US" sz="1200" dirty="0" smtClean="0">
                <a:solidFill>
                  <a:schemeClr val="bg1"/>
                </a:solidFill>
                <a:latin typeface="Arial" pitchFamily="34" charset="0"/>
                <a:cs typeface="Arial" pitchFamily="34" charset="0"/>
              </a:rPr>
              <a:t> in Permian </a:t>
            </a:r>
            <a:r>
              <a:rPr lang="en-US" sz="1200" dirty="0" err="1" smtClean="0">
                <a:solidFill>
                  <a:schemeClr val="bg1"/>
                </a:solidFill>
                <a:latin typeface="Arial" pitchFamily="34" charset="0"/>
                <a:cs typeface="Arial" pitchFamily="34" charset="0"/>
              </a:rPr>
              <a:t>Dunkard</a:t>
            </a:r>
            <a:r>
              <a:rPr lang="en-US" sz="1200" dirty="0" smtClean="0">
                <a:solidFill>
                  <a:schemeClr val="bg1"/>
                </a:solidFill>
                <a:latin typeface="Arial" pitchFamily="34" charset="0"/>
                <a:cs typeface="Arial" pitchFamily="34" charset="0"/>
              </a:rPr>
              <a:t> Group</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None in photo, but 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This oil well is in the Buffalo-</a:t>
            </a:r>
            <a:r>
              <a:rPr lang="en-US" sz="1200" dirty="0" err="1" smtClean="0">
                <a:solidFill>
                  <a:schemeClr val="bg1"/>
                </a:solidFill>
                <a:latin typeface="Arial" pitchFamily="34" charset="0"/>
                <a:cs typeface="Arial" pitchFamily="34" charset="0"/>
              </a:rPr>
              <a:t>Peniel</a:t>
            </a:r>
            <a:r>
              <a:rPr lang="en-US" sz="1200" dirty="0" smtClean="0">
                <a:solidFill>
                  <a:schemeClr val="bg1"/>
                </a:solidFill>
                <a:latin typeface="Arial" pitchFamily="34" charset="0"/>
                <a:cs typeface="Arial" pitchFamily="34" charset="0"/>
              </a:rPr>
              <a:t> field (number 162) and oil was obtained from the Salt Sand (Lower Pennsylvanian).</a:t>
            </a:r>
          </a:p>
        </p:txBody>
      </p:sp>
      <p:sp>
        <p:nvSpPr>
          <p:cNvPr id="5" name="TextBox 4"/>
          <p:cNvSpPr txBox="1"/>
          <p:nvPr/>
        </p:nvSpPr>
        <p:spPr>
          <a:xfrm>
            <a:off x="5486400" y="736044"/>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Old Oil Well</a:t>
            </a:r>
          </a:p>
        </p:txBody>
      </p:sp>
      <p:pic>
        <p:nvPicPr>
          <p:cNvPr id="6" name="Picture 5" descr="scan0034.jpg"/>
          <p:cNvPicPr>
            <a:picLocks noChangeAspect="1"/>
          </p:cNvPicPr>
          <p:nvPr/>
        </p:nvPicPr>
        <p:blipFill>
          <a:blip r:embed="rId3" cstate="email"/>
          <a:stretch>
            <a:fillRect/>
          </a:stretch>
        </p:blipFill>
        <p:spPr>
          <a:xfrm>
            <a:off x="113" y="438324"/>
            <a:ext cx="5486175" cy="4265247"/>
          </a:xfrm>
          <a:prstGeom prst="rect">
            <a:avLst/>
          </a:prstGeom>
        </p:spPr>
      </p:pic>
      <p:sp>
        <p:nvSpPr>
          <p:cNvPr id="13" name="Bevel 12">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Bevel 13">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410200" y="1352550"/>
            <a:ext cx="3581400" cy="2677656"/>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Hardy</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Baker</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At limestone quarry, 0.3 miles east of intersection of Routes 55 and 29.</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Silurian </a:t>
            </a:r>
            <a:r>
              <a:rPr lang="en-US" sz="1200" dirty="0" err="1" smtClean="0">
                <a:solidFill>
                  <a:schemeClr val="bg1"/>
                </a:solidFill>
                <a:latin typeface="Arial" pitchFamily="34" charset="0"/>
                <a:cs typeface="Arial" pitchFamily="34" charset="0"/>
              </a:rPr>
              <a:t>Tonoloway</a:t>
            </a:r>
            <a:r>
              <a:rPr lang="en-US" sz="1200" dirty="0" smtClean="0">
                <a:solidFill>
                  <a:schemeClr val="bg1"/>
                </a:solidFill>
                <a:latin typeface="Arial" pitchFamily="34" charset="0"/>
                <a:cs typeface="Arial" pitchFamily="34" charset="0"/>
              </a:rPr>
              <a:t>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 40 E, 55 NW</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Hammer (about 1 foot long) is parallel to dip and rock is dipping towards viewer.</a:t>
            </a:r>
          </a:p>
        </p:txBody>
      </p:sp>
      <p:pic>
        <p:nvPicPr>
          <p:cNvPr id="6" name="Picture 5" descr="scan0001.jpg"/>
          <p:cNvPicPr>
            <a:picLocks noChangeAspect="1"/>
          </p:cNvPicPr>
          <p:nvPr/>
        </p:nvPicPr>
        <p:blipFill>
          <a:blip r:embed="rId3" cstate="email"/>
          <a:stretch>
            <a:fillRect/>
          </a:stretch>
        </p:blipFill>
        <p:spPr>
          <a:xfrm>
            <a:off x="868" y="438488"/>
            <a:ext cx="5256064" cy="4102294"/>
          </a:xfrm>
          <a:prstGeom prst="rect">
            <a:avLst/>
          </a:prstGeom>
        </p:spPr>
      </p:pic>
      <p:sp>
        <p:nvSpPr>
          <p:cNvPr id="7" name="TextBox 6"/>
          <p:cNvSpPr txBox="1"/>
          <p:nvPr/>
        </p:nvSpPr>
        <p:spPr>
          <a:xfrm>
            <a:off x="5791200" y="754618"/>
            <a:ext cx="2667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Mud Cracks</a:t>
            </a:r>
          </a:p>
        </p:txBody>
      </p:sp>
      <p:sp>
        <p:nvSpPr>
          <p:cNvPr id="13" name="Bevel 12">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Bevel 14">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309628"/>
            <a:ext cx="3505200" cy="249299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Marion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Fairmont East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Valley Falls State Park</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a:t>
            </a:r>
            <a:r>
              <a:rPr lang="en-US" sz="1200" dirty="0" err="1" smtClean="0">
                <a:solidFill>
                  <a:schemeClr val="bg1"/>
                </a:solidFill>
                <a:latin typeface="Arial" pitchFamily="34" charset="0"/>
                <a:cs typeface="Arial" pitchFamily="34" charset="0"/>
              </a:rPr>
              <a:t>Conoquesnessing</a:t>
            </a:r>
            <a:r>
              <a:rPr lang="en-US" sz="1200" dirty="0" smtClean="0">
                <a:solidFill>
                  <a:schemeClr val="bg1"/>
                </a:solidFill>
                <a:latin typeface="Arial" pitchFamily="34" charset="0"/>
                <a:cs typeface="Arial" pitchFamily="34" charset="0"/>
              </a:rPr>
              <a:t> Sandstone (Pottsville)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The pebbles in this rock are 1/8” to  1/4”  in diameter.</a:t>
            </a:r>
          </a:p>
        </p:txBody>
      </p:sp>
      <p:sp>
        <p:nvSpPr>
          <p:cNvPr id="5" name="TextBox 4"/>
          <p:cNvSpPr txBox="1"/>
          <p:nvPr/>
        </p:nvSpPr>
        <p:spPr>
          <a:xfrm>
            <a:off x="5486400" y="736044"/>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Conglomerate</a:t>
            </a:r>
          </a:p>
        </p:txBody>
      </p:sp>
      <p:pic>
        <p:nvPicPr>
          <p:cNvPr id="6" name="Picture 5" descr="scan0032.jpg"/>
          <p:cNvPicPr>
            <a:picLocks noChangeAspect="1"/>
          </p:cNvPicPr>
          <p:nvPr/>
        </p:nvPicPr>
        <p:blipFill>
          <a:blip r:embed="rId3" cstate="email"/>
          <a:stretch>
            <a:fillRect/>
          </a:stretch>
        </p:blipFill>
        <p:spPr>
          <a:xfrm>
            <a:off x="2493" y="427877"/>
            <a:ext cx="5481413" cy="4200317"/>
          </a:xfrm>
          <a:prstGeom prst="rect">
            <a:avLst/>
          </a:prstGeom>
        </p:spPr>
      </p:pic>
      <p:sp>
        <p:nvSpPr>
          <p:cNvPr id="13" name="Bevel 12">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Bevel 13">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Bevel 14">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309628"/>
            <a:ext cx="3505200" cy="3046988"/>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Marion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Fairmont East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Valley Falls State Park</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a:t>
            </a:r>
            <a:r>
              <a:rPr lang="en-US" sz="1200" dirty="0" err="1" smtClean="0">
                <a:solidFill>
                  <a:schemeClr val="bg1"/>
                </a:solidFill>
                <a:latin typeface="Arial" pitchFamily="34" charset="0"/>
                <a:cs typeface="Arial" pitchFamily="34" charset="0"/>
              </a:rPr>
              <a:t>Conoquesnessing</a:t>
            </a:r>
            <a:r>
              <a:rPr lang="en-US" sz="1200" dirty="0" smtClean="0">
                <a:solidFill>
                  <a:schemeClr val="bg1"/>
                </a:solidFill>
                <a:latin typeface="Arial" pitchFamily="34" charset="0"/>
                <a:cs typeface="Arial" pitchFamily="34" charset="0"/>
              </a:rPr>
              <a:t> Sandstone (Pottsville)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 but dip of </a:t>
            </a:r>
            <a:r>
              <a:rPr lang="en-US" sz="1200" dirty="0" err="1" smtClean="0">
                <a:solidFill>
                  <a:schemeClr val="bg1"/>
                </a:solidFill>
                <a:latin typeface="Arial" pitchFamily="34" charset="0"/>
                <a:cs typeface="Arial" pitchFamily="34" charset="0"/>
              </a:rPr>
              <a:t>crossbedding</a:t>
            </a:r>
            <a:r>
              <a:rPr lang="en-US" sz="1200" dirty="0" smtClean="0">
                <a:solidFill>
                  <a:schemeClr val="bg1"/>
                </a:solidFill>
                <a:latin typeface="Arial" pitchFamily="34" charset="0"/>
                <a:cs typeface="Arial" pitchFamily="34" charset="0"/>
              </a:rPr>
              <a:t> is about 20.</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View shows side and top of </a:t>
            </a:r>
            <a:r>
              <a:rPr lang="en-US" sz="1200" dirty="0" err="1" smtClean="0">
                <a:solidFill>
                  <a:schemeClr val="bg1"/>
                </a:solidFill>
                <a:latin typeface="Arial" pitchFamily="34" charset="0"/>
                <a:cs typeface="Arial" pitchFamily="34" charset="0"/>
              </a:rPr>
              <a:t>crossbedding</a:t>
            </a:r>
            <a:r>
              <a:rPr lang="en-US" sz="1200" dirty="0" smtClean="0">
                <a:solidFill>
                  <a:schemeClr val="bg1"/>
                </a:solidFill>
                <a:latin typeface="Arial" pitchFamily="34" charset="0"/>
                <a:cs typeface="Arial" pitchFamily="34" charset="0"/>
              </a:rPr>
              <a:t> in sandstone that is partly conglomeratic. Entire bowl shape is about ten feet in diameter.</a:t>
            </a:r>
          </a:p>
        </p:txBody>
      </p:sp>
      <p:sp>
        <p:nvSpPr>
          <p:cNvPr id="5" name="TextBox 4"/>
          <p:cNvSpPr txBox="1"/>
          <p:nvPr/>
        </p:nvSpPr>
        <p:spPr>
          <a:xfrm>
            <a:off x="5486400" y="736044"/>
            <a:ext cx="3429000" cy="369332"/>
          </a:xfrm>
          <a:prstGeom prst="rect">
            <a:avLst/>
          </a:prstGeom>
          <a:noFill/>
        </p:spPr>
        <p:txBody>
          <a:bodyPr wrap="square" rtlCol="0">
            <a:spAutoFit/>
          </a:bodyPr>
          <a:lstStyle/>
          <a:p>
            <a:pPr algn="ctr"/>
            <a:r>
              <a:rPr lang="en-US" b="1" dirty="0" err="1" smtClean="0">
                <a:solidFill>
                  <a:schemeClr val="bg1"/>
                </a:solidFill>
                <a:effectLst>
                  <a:outerShdw blurRad="38100" dist="38100" dir="2700000" algn="tl">
                    <a:srgbClr val="000000">
                      <a:alpha val="43137"/>
                    </a:srgbClr>
                  </a:outerShdw>
                </a:effectLst>
              </a:rPr>
              <a:t>Crossbedding</a:t>
            </a:r>
            <a:endParaRPr lang="en-US" b="1" dirty="0" smtClean="0">
              <a:solidFill>
                <a:schemeClr val="bg1"/>
              </a:solidFill>
              <a:effectLst>
                <a:outerShdw blurRad="38100" dist="38100" dir="2700000" algn="tl">
                  <a:srgbClr val="000000">
                    <a:alpha val="43137"/>
                  </a:srgbClr>
                </a:outerShdw>
              </a:effectLst>
            </a:endParaRPr>
          </a:p>
        </p:txBody>
      </p:sp>
      <p:pic>
        <p:nvPicPr>
          <p:cNvPr id="7" name="Picture 6" descr="scan0033.jpg"/>
          <p:cNvPicPr>
            <a:picLocks noChangeAspect="1"/>
          </p:cNvPicPr>
          <p:nvPr/>
        </p:nvPicPr>
        <p:blipFill>
          <a:blip r:embed="rId3" cstate="email"/>
          <a:stretch>
            <a:fillRect/>
          </a:stretch>
        </p:blipFill>
        <p:spPr>
          <a:xfrm>
            <a:off x="1268" y="440118"/>
            <a:ext cx="5475033" cy="4244211"/>
          </a:xfrm>
          <a:prstGeom prst="rect">
            <a:avLst/>
          </a:prstGeom>
        </p:spPr>
      </p:pic>
      <p:sp>
        <p:nvSpPr>
          <p:cNvPr id="13" name="Bevel 12">
            <a:hlinkClick r:id="rId4" action="ppaction://hlinksldjump"/>
          </p:cNvPr>
          <p:cNvSpPr/>
          <p:nvPr/>
        </p:nvSpPr>
        <p:spPr>
          <a:xfrm>
            <a:off x="76200" y="4948765"/>
            <a:ext cx="990600" cy="124092"/>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Topics List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Bevel 13">
            <a:hlinkClick r:id="" action="ppaction://hlinkshowjump?jump=previousslide"/>
          </p:cNvPr>
          <p:cNvSpPr/>
          <p:nvPr/>
        </p:nvSpPr>
        <p:spPr>
          <a:xfrm>
            <a:off x="76962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Bevel 14">
            <a:hlinkClick r:id="" action="ppaction://hlinkshowjump?jump=nextslide"/>
          </p:cNvPr>
          <p:cNvSpPr/>
          <p:nvPr/>
        </p:nvSpPr>
        <p:spPr>
          <a:xfrm>
            <a:off x="8382000" y="4948765"/>
            <a:ext cx="685800" cy="137585"/>
          </a:xfrm>
          <a:prstGeom prst="bevel">
            <a:avLst/>
          </a:prstGeom>
          <a:gradFill>
            <a:gsLst>
              <a:gs pos="0">
                <a:srgbClr val="825600"/>
              </a:gs>
              <a:gs pos="13000">
                <a:srgbClr val="FFA800"/>
              </a:gs>
              <a:gs pos="28000">
                <a:srgbClr val="825600"/>
              </a:gs>
              <a:gs pos="42999">
                <a:srgbClr val="FFA800"/>
              </a:gs>
              <a:gs pos="58000">
                <a:srgbClr val="825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10">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FFC000"/>
      </a:hlink>
      <a:folHlink>
        <a:srgbClr val="FFC00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1672</TotalTime>
  <Words>2748</Words>
  <Application>Microsoft Office PowerPoint</Application>
  <PresentationFormat>On-screen Show (16:9)</PresentationFormat>
  <Paragraphs>527</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Narrow</vt:lpstr>
      <vt:lpstr>Arial Rounded MT Bold</vt:lpstr>
      <vt:lpstr>Calibri</vt:lpstr>
      <vt:lpstr>Constantia</vt:lpstr>
      <vt:lpstr>Wingdings 2</vt:lpstr>
      <vt:lpstr>Paper</vt:lpstr>
      <vt:lpstr>Photographs of West Virginia Outcrops by Topic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WVGES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schleger</dc:creator>
  <cp:lastModifiedBy>Paula Hunt</cp:lastModifiedBy>
  <cp:revision>243</cp:revision>
  <dcterms:created xsi:type="dcterms:W3CDTF">2013-11-13T14:29:12Z</dcterms:created>
  <dcterms:modified xsi:type="dcterms:W3CDTF">2018-06-12T21:05:04Z</dcterms:modified>
</cp:coreProperties>
</file>