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64" r:id="rId2"/>
    <p:sldId id="285" r:id="rId3"/>
    <p:sldId id="286" r:id="rId4"/>
    <p:sldId id="287" r:id="rId5"/>
    <p:sldId id="270" r:id="rId6"/>
    <p:sldId id="274" r:id="rId7"/>
    <p:sldId id="289" r:id="rId8"/>
    <p:sldId id="257" r:id="rId9"/>
    <p:sldId id="265" r:id="rId10"/>
    <p:sldId id="260" r:id="rId11"/>
    <p:sldId id="266" r:id="rId12"/>
    <p:sldId id="279" r:id="rId13"/>
    <p:sldId id="280"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05" d="100"/>
          <a:sy n="105" d="100"/>
        </p:scale>
        <p:origin x="-642" y="-9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CB99F-7274-4D87-82DB-76B2C760FDB2}" type="doc">
      <dgm:prSet loTypeId="urn:microsoft.com/office/officeart/2005/8/layout/pList1" loCatId="list" qsTypeId="urn:microsoft.com/office/officeart/2005/8/quickstyle/simple5" qsCatId="simple" csTypeId="urn:microsoft.com/office/officeart/2005/8/colors/accent1_2" csCatId="accent1" phldr="1"/>
      <dgm:spPr/>
      <dgm:t>
        <a:bodyPr/>
        <a:lstStyle/>
        <a:p>
          <a:endParaRPr lang="en-US"/>
        </a:p>
      </dgm:t>
    </dgm:pt>
    <dgm:pt modelId="{62A2DA10-802D-49A1-93FD-CD03B3136948}">
      <dgm:prSet phldrT="[Text]" custT="1"/>
      <dgm:spPr/>
      <dgm:t>
        <a:bodyPr/>
        <a:lstStyle/>
        <a:p>
          <a:r>
            <a:rPr lang="en-US" sz="1400" dirty="0" smtClean="0"/>
            <a:t>Marion</a:t>
          </a:r>
          <a:endParaRPr lang="en-US" sz="1400" dirty="0"/>
        </a:p>
      </dgm:t>
    </dgm:pt>
    <dgm:pt modelId="{F35E31CF-F784-45FD-ABA1-F2509054BA7B}" type="parTrans" cxnId="{5DEA2327-2B6F-42FB-9012-C5A6E903D75A}">
      <dgm:prSet/>
      <dgm:spPr/>
      <dgm:t>
        <a:bodyPr/>
        <a:lstStyle/>
        <a:p>
          <a:endParaRPr lang="en-US"/>
        </a:p>
      </dgm:t>
    </dgm:pt>
    <dgm:pt modelId="{D14C9CC4-F261-401F-9758-C40E516C3689}" type="sibTrans" cxnId="{5DEA2327-2B6F-42FB-9012-C5A6E903D75A}">
      <dgm:prSet/>
      <dgm:spPr/>
      <dgm:t>
        <a:bodyPr/>
        <a:lstStyle/>
        <a:p>
          <a:endParaRPr lang="en-US"/>
        </a:p>
      </dgm:t>
    </dgm:pt>
    <dgm:pt modelId="{D5203E78-7C21-4578-A6BD-0720C2667D1E}">
      <dgm:prSet phldrT="[Text]" custT="1"/>
      <dgm:spPr/>
      <dgm:t>
        <a:bodyPr/>
        <a:lstStyle/>
        <a:p>
          <a:r>
            <a:rPr lang="en-US" sz="1400" dirty="0" smtClean="0"/>
            <a:t>Mercer</a:t>
          </a:r>
          <a:endParaRPr lang="en-US" sz="1400" dirty="0"/>
        </a:p>
      </dgm:t>
    </dgm:pt>
    <dgm:pt modelId="{D794B3D5-5453-4483-A3BF-B65EF5B34969}" type="parTrans" cxnId="{23A4339A-1830-4AA6-8590-A3C35028922D}">
      <dgm:prSet/>
      <dgm:spPr/>
      <dgm:t>
        <a:bodyPr/>
        <a:lstStyle/>
        <a:p>
          <a:endParaRPr lang="en-US"/>
        </a:p>
      </dgm:t>
    </dgm:pt>
    <dgm:pt modelId="{DEDF991B-F654-4A51-BA32-355AA5ED4770}" type="sibTrans" cxnId="{23A4339A-1830-4AA6-8590-A3C35028922D}">
      <dgm:prSet/>
      <dgm:spPr/>
      <dgm:t>
        <a:bodyPr/>
        <a:lstStyle/>
        <a:p>
          <a:endParaRPr lang="en-US"/>
        </a:p>
      </dgm:t>
    </dgm:pt>
    <dgm:pt modelId="{85A6D4A1-C3F4-4784-9711-96C2DD640D1F}">
      <dgm:prSet phldrT="[Text]" custT="1"/>
      <dgm:spPr/>
      <dgm:t>
        <a:bodyPr/>
        <a:lstStyle/>
        <a:p>
          <a:r>
            <a:rPr lang="en-US" sz="1400" dirty="0" smtClean="0"/>
            <a:t>Monongalia</a:t>
          </a:r>
          <a:endParaRPr lang="en-US" sz="1400" dirty="0"/>
        </a:p>
      </dgm:t>
    </dgm:pt>
    <dgm:pt modelId="{62DE26AC-F802-4832-9DD6-FA65C006D200}" type="parTrans" cxnId="{6D927352-0F76-4D6B-AA24-1B82FF4B04E8}">
      <dgm:prSet/>
      <dgm:spPr/>
      <dgm:t>
        <a:bodyPr/>
        <a:lstStyle/>
        <a:p>
          <a:endParaRPr lang="en-US"/>
        </a:p>
      </dgm:t>
    </dgm:pt>
    <dgm:pt modelId="{5F470F40-74AB-435D-B7D7-E1856D90DC23}" type="sibTrans" cxnId="{6D927352-0F76-4D6B-AA24-1B82FF4B04E8}">
      <dgm:prSet/>
      <dgm:spPr/>
      <dgm:t>
        <a:bodyPr/>
        <a:lstStyle/>
        <a:p>
          <a:endParaRPr lang="en-US"/>
        </a:p>
      </dgm:t>
    </dgm:pt>
    <dgm:pt modelId="{4098B4D0-4A7E-41DB-8172-E17198E29273}">
      <dgm:prSet phldrT="[Text]" custT="1"/>
      <dgm:spPr/>
      <dgm:t>
        <a:bodyPr/>
        <a:lstStyle/>
        <a:p>
          <a:r>
            <a:rPr lang="en-US" sz="1400" dirty="0" smtClean="0"/>
            <a:t>Monroe</a:t>
          </a:r>
          <a:endParaRPr lang="en-US" sz="1400" dirty="0"/>
        </a:p>
      </dgm:t>
    </dgm:pt>
    <dgm:pt modelId="{51B4434D-1831-47AC-B81B-4423C3464888}" type="parTrans" cxnId="{F2CDECD1-EAA3-40FE-A9A8-6FDDBD52D239}">
      <dgm:prSet/>
      <dgm:spPr/>
      <dgm:t>
        <a:bodyPr/>
        <a:lstStyle/>
        <a:p>
          <a:endParaRPr lang="en-US"/>
        </a:p>
      </dgm:t>
    </dgm:pt>
    <dgm:pt modelId="{BDE77156-0F87-4AAB-A982-04EE7D4FCA13}" type="sibTrans" cxnId="{F2CDECD1-EAA3-40FE-A9A8-6FDDBD52D239}">
      <dgm:prSet/>
      <dgm:spPr/>
      <dgm:t>
        <a:bodyPr/>
        <a:lstStyle/>
        <a:p>
          <a:endParaRPr lang="en-US"/>
        </a:p>
      </dgm:t>
    </dgm:pt>
    <dgm:pt modelId="{AEE9E9C1-42FA-4A8A-951B-95AC7E32D472}">
      <dgm:prSet phldrT="[Text]" custT="1"/>
      <dgm:spPr/>
      <dgm:t>
        <a:bodyPr/>
        <a:lstStyle/>
        <a:p>
          <a:r>
            <a:rPr lang="en-US" sz="1400" dirty="0" smtClean="0"/>
            <a:t>Morgan</a:t>
          </a:r>
          <a:endParaRPr lang="en-US" sz="1400" dirty="0"/>
        </a:p>
      </dgm:t>
    </dgm:pt>
    <dgm:pt modelId="{9EE56E0A-BCAA-4EB7-8874-A7AD4442C9C2}" type="parTrans" cxnId="{7C577D16-7854-4338-A2C0-5EA368F5CFB8}">
      <dgm:prSet/>
      <dgm:spPr/>
      <dgm:t>
        <a:bodyPr/>
        <a:lstStyle/>
        <a:p>
          <a:endParaRPr lang="en-US"/>
        </a:p>
      </dgm:t>
    </dgm:pt>
    <dgm:pt modelId="{BB77114B-DF1C-442A-A381-0769FE557649}" type="sibTrans" cxnId="{7C577D16-7854-4338-A2C0-5EA368F5CFB8}">
      <dgm:prSet/>
      <dgm:spPr/>
      <dgm:t>
        <a:bodyPr/>
        <a:lstStyle/>
        <a:p>
          <a:endParaRPr lang="en-US"/>
        </a:p>
      </dgm:t>
    </dgm:pt>
    <dgm:pt modelId="{978B8E6A-8672-4203-9AFE-315BBB6E837B}" type="pres">
      <dgm:prSet presAssocID="{9A3CB99F-7274-4D87-82DB-76B2C760FDB2}" presName="Name0" presStyleCnt="0">
        <dgm:presLayoutVars>
          <dgm:dir/>
          <dgm:resizeHandles val="exact"/>
        </dgm:presLayoutVars>
      </dgm:prSet>
      <dgm:spPr/>
      <dgm:t>
        <a:bodyPr/>
        <a:lstStyle/>
        <a:p>
          <a:endParaRPr lang="en-US"/>
        </a:p>
      </dgm:t>
    </dgm:pt>
    <dgm:pt modelId="{03D88AAC-322B-4036-9D29-B13339A9B96D}" type="pres">
      <dgm:prSet presAssocID="{62A2DA10-802D-49A1-93FD-CD03B3136948}" presName="compNode" presStyleCnt="0"/>
      <dgm:spPr/>
    </dgm:pt>
    <dgm:pt modelId="{7E184A2A-0AEF-45B6-A1E9-A88C7B4DA212}" type="pres">
      <dgm:prSet presAssocID="{62A2DA10-802D-49A1-93FD-CD03B3136948}" presName="pictRect" presStyleLbl="node1" presStyleIdx="0" presStyleCnt="5" custLinFactNeighborX="-2457" custLinFactNeighborY="-72"/>
      <dgm:spPr>
        <a:blipFill rotWithShape="0">
          <a:blip xmlns:r="http://schemas.openxmlformats.org/officeDocument/2006/relationships" r:embed="rId1"/>
          <a:stretch>
            <a:fillRect/>
          </a:stretch>
        </a:blipFill>
      </dgm:spPr>
      <dgm:t>
        <a:bodyPr/>
        <a:lstStyle/>
        <a:p>
          <a:endParaRPr lang="en-US"/>
        </a:p>
      </dgm:t>
    </dgm:pt>
    <dgm:pt modelId="{5E89B795-3575-4B2F-8C70-5F705AB8748A}" type="pres">
      <dgm:prSet presAssocID="{62A2DA10-802D-49A1-93FD-CD03B3136948}" presName="textRect" presStyleLbl="revTx" presStyleIdx="0" presStyleCnt="5">
        <dgm:presLayoutVars>
          <dgm:bulletEnabled val="1"/>
        </dgm:presLayoutVars>
      </dgm:prSet>
      <dgm:spPr/>
      <dgm:t>
        <a:bodyPr/>
        <a:lstStyle/>
        <a:p>
          <a:endParaRPr lang="en-US"/>
        </a:p>
      </dgm:t>
    </dgm:pt>
    <dgm:pt modelId="{674AC9F2-1F4A-4A68-BA09-A1B8AAE1DBF5}" type="pres">
      <dgm:prSet presAssocID="{D14C9CC4-F261-401F-9758-C40E516C3689}" presName="sibTrans" presStyleLbl="sibTrans2D1" presStyleIdx="0" presStyleCnt="0"/>
      <dgm:spPr/>
      <dgm:t>
        <a:bodyPr/>
        <a:lstStyle/>
        <a:p>
          <a:endParaRPr lang="en-US"/>
        </a:p>
      </dgm:t>
    </dgm:pt>
    <dgm:pt modelId="{2E908295-3932-408E-93F6-6878CE7B96C3}" type="pres">
      <dgm:prSet presAssocID="{D5203E78-7C21-4578-A6BD-0720C2667D1E}" presName="compNode" presStyleCnt="0"/>
      <dgm:spPr/>
    </dgm:pt>
    <dgm:pt modelId="{EA32FA29-E8FE-4D05-9D04-2297F2D65879}" type="pres">
      <dgm:prSet presAssocID="{D5203E78-7C21-4578-A6BD-0720C2667D1E}" presName="pictRect" presStyleLbl="node1" presStyleIdx="1" presStyleCnt="5" custLinFactNeighborY="-5574"/>
      <dgm:spPr>
        <a:blipFill rotWithShape="0">
          <a:blip xmlns:r="http://schemas.openxmlformats.org/officeDocument/2006/relationships" r:embed="rId2"/>
          <a:stretch>
            <a:fillRect/>
          </a:stretch>
        </a:blipFill>
      </dgm:spPr>
      <dgm:t>
        <a:bodyPr/>
        <a:lstStyle/>
        <a:p>
          <a:endParaRPr lang="en-US"/>
        </a:p>
      </dgm:t>
    </dgm:pt>
    <dgm:pt modelId="{226CDA5F-25E2-4794-80E2-0D119789AAF6}" type="pres">
      <dgm:prSet presAssocID="{D5203E78-7C21-4578-A6BD-0720C2667D1E}" presName="textRect" presStyleLbl="revTx" presStyleIdx="1" presStyleCnt="5">
        <dgm:presLayoutVars>
          <dgm:bulletEnabled val="1"/>
        </dgm:presLayoutVars>
      </dgm:prSet>
      <dgm:spPr/>
      <dgm:t>
        <a:bodyPr/>
        <a:lstStyle/>
        <a:p>
          <a:endParaRPr lang="en-US"/>
        </a:p>
      </dgm:t>
    </dgm:pt>
    <dgm:pt modelId="{A61BA8B5-299A-4BC6-8BCF-EA3F24281365}" type="pres">
      <dgm:prSet presAssocID="{DEDF991B-F654-4A51-BA32-355AA5ED4770}" presName="sibTrans" presStyleLbl="sibTrans2D1" presStyleIdx="0" presStyleCnt="0"/>
      <dgm:spPr/>
      <dgm:t>
        <a:bodyPr/>
        <a:lstStyle/>
        <a:p>
          <a:endParaRPr lang="en-US"/>
        </a:p>
      </dgm:t>
    </dgm:pt>
    <dgm:pt modelId="{425992B1-5027-43A1-A37C-48A2FAB87E65}" type="pres">
      <dgm:prSet presAssocID="{85A6D4A1-C3F4-4784-9711-96C2DD640D1F}" presName="compNode" presStyleCnt="0"/>
      <dgm:spPr/>
    </dgm:pt>
    <dgm:pt modelId="{8DDB1547-73F0-4091-9DF6-9A598912199B}" type="pres">
      <dgm:prSet presAssocID="{85A6D4A1-C3F4-4784-9711-96C2DD640D1F}" presName="pictRect" presStyleLbl="node1" presStyleIdx="2" presStyleCnt="5" custLinFactNeighborY="-5574"/>
      <dgm:spPr>
        <a:blipFill rotWithShape="0">
          <a:blip xmlns:r="http://schemas.openxmlformats.org/officeDocument/2006/relationships" r:embed="rId3"/>
          <a:stretch>
            <a:fillRect/>
          </a:stretch>
        </a:blipFill>
      </dgm:spPr>
      <dgm:t>
        <a:bodyPr/>
        <a:lstStyle/>
        <a:p>
          <a:endParaRPr lang="en-US"/>
        </a:p>
      </dgm:t>
    </dgm:pt>
    <dgm:pt modelId="{AFE3433A-A4AB-4913-8E11-FA4AD69DB874}" type="pres">
      <dgm:prSet presAssocID="{85A6D4A1-C3F4-4784-9711-96C2DD640D1F}" presName="textRect" presStyleLbl="revTx" presStyleIdx="2" presStyleCnt="5">
        <dgm:presLayoutVars>
          <dgm:bulletEnabled val="1"/>
        </dgm:presLayoutVars>
      </dgm:prSet>
      <dgm:spPr/>
      <dgm:t>
        <a:bodyPr/>
        <a:lstStyle/>
        <a:p>
          <a:endParaRPr lang="en-US"/>
        </a:p>
      </dgm:t>
    </dgm:pt>
    <dgm:pt modelId="{DF68E43A-1F00-4331-A41C-D11FF76BEC41}" type="pres">
      <dgm:prSet presAssocID="{5F470F40-74AB-435D-B7D7-E1856D90DC23}" presName="sibTrans" presStyleLbl="sibTrans2D1" presStyleIdx="0" presStyleCnt="0"/>
      <dgm:spPr/>
      <dgm:t>
        <a:bodyPr/>
        <a:lstStyle/>
        <a:p>
          <a:endParaRPr lang="en-US"/>
        </a:p>
      </dgm:t>
    </dgm:pt>
    <dgm:pt modelId="{A1CCFB7D-965A-4A4B-B72F-A459AAC07EDD}" type="pres">
      <dgm:prSet presAssocID="{4098B4D0-4A7E-41DB-8172-E17198E29273}" presName="compNode" presStyleCnt="0"/>
      <dgm:spPr/>
    </dgm:pt>
    <dgm:pt modelId="{122C1AF9-D2EC-44EF-A6DB-2BCEB6066363}" type="pres">
      <dgm:prSet presAssocID="{4098B4D0-4A7E-41DB-8172-E17198E29273}" presName="pictRect" presStyleLbl="node1" presStyleIdx="3" presStyleCnt="5" custLinFactNeighborX="3288" custLinFactNeighborY="-2452"/>
      <dgm:spPr>
        <a:blipFill rotWithShape="0">
          <a:blip xmlns:r="http://schemas.openxmlformats.org/officeDocument/2006/relationships" r:embed="rId4"/>
          <a:stretch>
            <a:fillRect/>
          </a:stretch>
        </a:blipFill>
      </dgm:spPr>
      <dgm:t>
        <a:bodyPr/>
        <a:lstStyle/>
        <a:p>
          <a:endParaRPr lang="en-US"/>
        </a:p>
      </dgm:t>
    </dgm:pt>
    <dgm:pt modelId="{22B1A5F4-CCD5-45D5-97CA-4092F0E9A6F7}" type="pres">
      <dgm:prSet presAssocID="{4098B4D0-4A7E-41DB-8172-E17198E29273}" presName="textRect" presStyleLbl="revTx" presStyleIdx="3" presStyleCnt="5">
        <dgm:presLayoutVars>
          <dgm:bulletEnabled val="1"/>
        </dgm:presLayoutVars>
      </dgm:prSet>
      <dgm:spPr/>
      <dgm:t>
        <a:bodyPr/>
        <a:lstStyle/>
        <a:p>
          <a:endParaRPr lang="en-US"/>
        </a:p>
      </dgm:t>
    </dgm:pt>
    <dgm:pt modelId="{6E651259-8388-4F59-BCF0-8ACD0CBB2A34}" type="pres">
      <dgm:prSet presAssocID="{BDE77156-0F87-4AAB-A982-04EE7D4FCA13}" presName="sibTrans" presStyleLbl="sibTrans2D1" presStyleIdx="0" presStyleCnt="0"/>
      <dgm:spPr/>
      <dgm:t>
        <a:bodyPr/>
        <a:lstStyle/>
        <a:p>
          <a:endParaRPr lang="en-US"/>
        </a:p>
      </dgm:t>
    </dgm:pt>
    <dgm:pt modelId="{4F3DF53B-A144-411F-90FF-3E9F42A4C407}" type="pres">
      <dgm:prSet presAssocID="{AEE9E9C1-42FA-4A8A-951B-95AC7E32D472}" presName="compNode" presStyleCnt="0"/>
      <dgm:spPr/>
    </dgm:pt>
    <dgm:pt modelId="{AA216450-B236-462E-AC94-FBACD051A08F}" type="pres">
      <dgm:prSet presAssocID="{AEE9E9C1-42FA-4A8A-951B-95AC7E32D472}" presName="pictRect" presStyleLbl="node1" presStyleIdx="4" presStyleCnt="5" custLinFactNeighborY="-2452"/>
      <dgm:spPr>
        <a:blipFill rotWithShape="0">
          <a:blip xmlns:r="http://schemas.openxmlformats.org/officeDocument/2006/relationships" r:embed="rId5"/>
          <a:stretch>
            <a:fillRect/>
          </a:stretch>
        </a:blipFill>
      </dgm:spPr>
      <dgm:t>
        <a:bodyPr/>
        <a:lstStyle/>
        <a:p>
          <a:endParaRPr lang="en-US"/>
        </a:p>
      </dgm:t>
    </dgm:pt>
    <dgm:pt modelId="{6999847A-5229-4613-A0DF-9B31ECAFBB22}" type="pres">
      <dgm:prSet presAssocID="{AEE9E9C1-42FA-4A8A-951B-95AC7E32D472}" presName="textRect" presStyleLbl="revTx" presStyleIdx="4" presStyleCnt="5">
        <dgm:presLayoutVars>
          <dgm:bulletEnabled val="1"/>
        </dgm:presLayoutVars>
      </dgm:prSet>
      <dgm:spPr/>
      <dgm:t>
        <a:bodyPr/>
        <a:lstStyle/>
        <a:p>
          <a:endParaRPr lang="en-US"/>
        </a:p>
      </dgm:t>
    </dgm:pt>
  </dgm:ptLst>
  <dgm:cxnLst>
    <dgm:cxn modelId="{F2CDECD1-EAA3-40FE-A9A8-6FDDBD52D239}" srcId="{9A3CB99F-7274-4D87-82DB-76B2C760FDB2}" destId="{4098B4D0-4A7E-41DB-8172-E17198E29273}" srcOrd="3" destOrd="0" parTransId="{51B4434D-1831-47AC-B81B-4423C3464888}" sibTransId="{BDE77156-0F87-4AAB-A982-04EE7D4FCA13}"/>
    <dgm:cxn modelId="{62F4A9E4-3073-438B-80B7-48BDFA57DB53}" type="presOf" srcId="{D14C9CC4-F261-401F-9758-C40E516C3689}" destId="{674AC9F2-1F4A-4A68-BA09-A1B8AAE1DBF5}" srcOrd="0" destOrd="0" presId="urn:microsoft.com/office/officeart/2005/8/layout/pList1"/>
    <dgm:cxn modelId="{E26B7AAD-1E3E-40DD-A449-E9DC91A9FF83}" type="presOf" srcId="{9A3CB99F-7274-4D87-82DB-76B2C760FDB2}" destId="{978B8E6A-8672-4203-9AFE-315BBB6E837B}" srcOrd="0" destOrd="0" presId="urn:microsoft.com/office/officeart/2005/8/layout/pList1"/>
    <dgm:cxn modelId="{46D6B051-839B-44C8-8535-D06635314D4D}" type="presOf" srcId="{D5203E78-7C21-4578-A6BD-0720C2667D1E}" destId="{226CDA5F-25E2-4794-80E2-0D119789AAF6}" srcOrd="0" destOrd="0" presId="urn:microsoft.com/office/officeart/2005/8/layout/pList1"/>
    <dgm:cxn modelId="{1D051756-3EC7-4EE6-9D43-B1D76EBE5604}" type="presOf" srcId="{BDE77156-0F87-4AAB-A982-04EE7D4FCA13}" destId="{6E651259-8388-4F59-BCF0-8ACD0CBB2A34}" srcOrd="0" destOrd="0" presId="urn:microsoft.com/office/officeart/2005/8/layout/pList1"/>
    <dgm:cxn modelId="{17125ADE-DB5A-48C5-B849-E499E00E8BA4}" type="presOf" srcId="{5F470F40-74AB-435D-B7D7-E1856D90DC23}" destId="{DF68E43A-1F00-4331-A41C-D11FF76BEC41}" srcOrd="0" destOrd="0" presId="urn:microsoft.com/office/officeart/2005/8/layout/pList1"/>
    <dgm:cxn modelId="{6DAB883F-CFFD-4CB7-8CD9-BC4B407BF8E1}" type="presOf" srcId="{62A2DA10-802D-49A1-93FD-CD03B3136948}" destId="{5E89B795-3575-4B2F-8C70-5F705AB8748A}" srcOrd="0" destOrd="0" presId="urn:microsoft.com/office/officeart/2005/8/layout/pList1"/>
    <dgm:cxn modelId="{AC018493-473E-47B4-8B26-C1559BA38FEB}" type="presOf" srcId="{AEE9E9C1-42FA-4A8A-951B-95AC7E32D472}" destId="{6999847A-5229-4613-A0DF-9B31ECAFBB22}" srcOrd="0" destOrd="0" presId="urn:microsoft.com/office/officeart/2005/8/layout/pList1"/>
    <dgm:cxn modelId="{5DEA2327-2B6F-42FB-9012-C5A6E903D75A}" srcId="{9A3CB99F-7274-4D87-82DB-76B2C760FDB2}" destId="{62A2DA10-802D-49A1-93FD-CD03B3136948}" srcOrd="0" destOrd="0" parTransId="{F35E31CF-F784-45FD-ABA1-F2509054BA7B}" sibTransId="{D14C9CC4-F261-401F-9758-C40E516C3689}"/>
    <dgm:cxn modelId="{7C577D16-7854-4338-A2C0-5EA368F5CFB8}" srcId="{9A3CB99F-7274-4D87-82DB-76B2C760FDB2}" destId="{AEE9E9C1-42FA-4A8A-951B-95AC7E32D472}" srcOrd="4" destOrd="0" parTransId="{9EE56E0A-BCAA-4EB7-8874-A7AD4442C9C2}" sibTransId="{BB77114B-DF1C-442A-A381-0769FE557649}"/>
    <dgm:cxn modelId="{6F3C5414-221A-44DE-8922-BF9A0604070C}" type="presOf" srcId="{DEDF991B-F654-4A51-BA32-355AA5ED4770}" destId="{A61BA8B5-299A-4BC6-8BCF-EA3F24281365}" srcOrd="0" destOrd="0" presId="urn:microsoft.com/office/officeart/2005/8/layout/pList1"/>
    <dgm:cxn modelId="{6D927352-0F76-4D6B-AA24-1B82FF4B04E8}" srcId="{9A3CB99F-7274-4D87-82DB-76B2C760FDB2}" destId="{85A6D4A1-C3F4-4784-9711-96C2DD640D1F}" srcOrd="2" destOrd="0" parTransId="{62DE26AC-F802-4832-9DD6-FA65C006D200}" sibTransId="{5F470F40-74AB-435D-B7D7-E1856D90DC23}"/>
    <dgm:cxn modelId="{23A4339A-1830-4AA6-8590-A3C35028922D}" srcId="{9A3CB99F-7274-4D87-82DB-76B2C760FDB2}" destId="{D5203E78-7C21-4578-A6BD-0720C2667D1E}" srcOrd="1" destOrd="0" parTransId="{D794B3D5-5453-4483-A3BF-B65EF5B34969}" sibTransId="{DEDF991B-F654-4A51-BA32-355AA5ED4770}"/>
    <dgm:cxn modelId="{9C0E9021-48F2-4B3D-A3B0-AECE0F6E722A}" type="presOf" srcId="{4098B4D0-4A7E-41DB-8172-E17198E29273}" destId="{22B1A5F4-CCD5-45D5-97CA-4092F0E9A6F7}" srcOrd="0" destOrd="0" presId="urn:microsoft.com/office/officeart/2005/8/layout/pList1"/>
    <dgm:cxn modelId="{465E7A6C-31EA-498C-905E-3707C98E77E8}" type="presOf" srcId="{85A6D4A1-C3F4-4784-9711-96C2DD640D1F}" destId="{AFE3433A-A4AB-4913-8E11-FA4AD69DB874}" srcOrd="0" destOrd="0" presId="urn:microsoft.com/office/officeart/2005/8/layout/pList1"/>
    <dgm:cxn modelId="{0BA4886C-AEA2-42EA-87E2-734FAA377D47}" type="presParOf" srcId="{978B8E6A-8672-4203-9AFE-315BBB6E837B}" destId="{03D88AAC-322B-4036-9D29-B13339A9B96D}" srcOrd="0" destOrd="0" presId="urn:microsoft.com/office/officeart/2005/8/layout/pList1"/>
    <dgm:cxn modelId="{B856839C-93C0-4EB0-A972-68A684ADECB1}" type="presParOf" srcId="{03D88AAC-322B-4036-9D29-B13339A9B96D}" destId="{7E184A2A-0AEF-45B6-A1E9-A88C7B4DA212}" srcOrd="0" destOrd="0" presId="urn:microsoft.com/office/officeart/2005/8/layout/pList1"/>
    <dgm:cxn modelId="{A7652C5A-A19C-4666-AF75-0ECFAC179B3E}" type="presParOf" srcId="{03D88AAC-322B-4036-9D29-B13339A9B96D}" destId="{5E89B795-3575-4B2F-8C70-5F705AB8748A}" srcOrd="1" destOrd="0" presId="urn:microsoft.com/office/officeart/2005/8/layout/pList1"/>
    <dgm:cxn modelId="{9BCE4B0A-2F5E-48E1-8466-EA99AABBC071}" type="presParOf" srcId="{978B8E6A-8672-4203-9AFE-315BBB6E837B}" destId="{674AC9F2-1F4A-4A68-BA09-A1B8AAE1DBF5}" srcOrd="1" destOrd="0" presId="urn:microsoft.com/office/officeart/2005/8/layout/pList1"/>
    <dgm:cxn modelId="{9E1CD982-1344-4622-998F-2F0A0131C546}" type="presParOf" srcId="{978B8E6A-8672-4203-9AFE-315BBB6E837B}" destId="{2E908295-3932-408E-93F6-6878CE7B96C3}" srcOrd="2" destOrd="0" presId="urn:microsoft.com/office/officeart/2005/8/layout/pList1"/>
    <dgm:cxn modelId="{9D651494-D1C2-41E7-8406-94361AF39CF8}" type="presParOf" srcId="{2E908295-3932-408E-93F6-6878CE7B96C3}" destId="{EA32FA29-E8FE-4D05-9D04-2297F2D65879}" srcOrd="0" destOrd="0" presId="urn:microsoft.com/office/officeart/2005/8/layout/pList1"/>
    <dgm:cxn modelId="{69744A54-8292-47C2-ABBD-6923F12528CD}" type="presParOf" srcId="{2E908295-3932-408E-93F6-6878CE7B96C3}" destId="{226CDA5F-25E2-4794-80E2-0D119789AAF6}" srcOrd="1" destOrd="0" presId="urn:microsoft.com/office/officeart/2005/8/layout/pList1"/>
    <dgm:cxn modelId="{7874A1B4-83F2-439A-9A45-247746F0A1D2}" type="presParOf" srcId="{978B8E6A-8672-4203-9AFE-315BBB6E837B}" destId="{A61BA8B5-299A-4BC6-8BCF-EA3F24281365}" srcOrd="3" destOrd="0" presId="urn:microsoft.com/office/officeart/2005/8/layout/pList1"/>
    <dgm:cxn modelId="{56F608C9-FA1F-41D9-9FA9-7288779F612C}" type="presParOf" srcId="{978B8E6A-8672-4203-9AFE-315BBB6E837B}" destId="{425992B1-5027-43A1-A37C-48A2FAB87E65}" srcOrd="4" destOrd="0" presId="urn:microsoft.com/office/officeart/2005/8/layout/pList1"/>
    <dgm:cxn modelId="{2A439A73-3863-4B9E-9D16-139B628DF140}" type="presParOf" srcId="{425992B1-5027-43A1-A37C-48A2FAB87E65}" destId="{8DDB1547-73F0-4091-9DF6-9A598912199B}" srcOrd="0" destOrd="0" presId="urn:microsoft.com/office/officeart/2005/8/layout/pList1"/>
    <dgm:cxn modelId="{121EBA3E-7B90-4BE6-98EC-F82E9F39C7AB}" type="presParOf" srcId="{425992B1-5027-43A1-A37C-48A2FAB87E65}" destId="{AFE3433A-A4AB-4913-8E11-FA4AD69DB874}" srcOrd="1" destOrd="0" presId="urn:microsoft.com/office/officeart/2005/8/layout/pList1"/>
    <dgm:cxn modelId="{CBEA2437-7FD3-4C9C-A295-B954AF77D088}" type="presParOf" srcId="{978B8E6A-8672-4203-9AFE-315BBB6E837B}" destId="{DF68E43A-1F00-4331-A41C-D11FF76BEC41}" srcOrd="5" destOrd="0" presId="urn:microsoft.com/office/officeart/2005/8/layout/pList1"/>
    <dgm:cxn modelId="{0EAD3353-A392-448C-AE61-C0EAF2BFADBC}" type="presParOf" srcId="{978B8E6A-8672-4203-9AFE-315BBB6E837B}" destId="{A1CCFB7D-965A-4A4B-B72F-A459AAC07EDD}" srcOrd="6" destOrd="0" presId="urn:microsoft.com/office/officeart/2005/8/layout/pList1"/>
    <dgm:cxn modelId="{38C77598-95C3-4CB9-9468-C5E1D9479DB8}" type="presParOf" srcId="{A1CCFB7D-965A-4A4B-B72F-A459AAC07EDD}" destId="{122C1AF9-D2EC-44EF-A6DB-2BCEB6066363}" srcOrd="0" destOrd="0" presId="urn:microsoft.com/office/officeart/2005/8/layout/pList1"/>
    <dgm:cxn modelId="{80F0F8E7-6180-483F-8C92-9AB0855F1849}" type="presParOf" srcId="{A1CCFB7D-965A-4A4B-B72F-A459AAC07EDD}" destId="{22B1A5F4-CCD5-45D5-97CA-4092F0E9A6F7}" srcOrd="1" destOrd="0" presId="urn:microsoft.com/office/officeart/2005/8/layout/pList1"/>
    <dgm:cxn modelId="{B3637046-4B23-47CF-936F-F0F18EB5203F}" type="presParOf" srcId="{978B8E6A-8672-4203-9AFE-315BBB6E837B}" destId="{6E651259-8388-4F59-BCF0-8ACD0CBB2A34}" srcOrd="7" destOrd="0" presId="urn:microsoft.com/office/officeart/2005/8/layout/pList1"/>
    <dgm:cxn modelId="{B32F527C-81A8-4435-92A1-7DD8C2F34C20}" type="presParOf" srcId="{978B8E6A-8672-4203-9AFE-315BBB6E837B}" destId="{4F3DF53B-A144-411F-90FF-3E9F42A4C407}" srcOrd="8" destOrd="0" presId="urn:microsoft.com/office/officeart/2005/8/layout/pList1"/>
    <dgm:cxn modelId="{A0FB90F1-6FC2-4DC5-B5C0-0B87DDFE4C41}" type="presParOf" srcId="{4F3DF53B-A144-411F-90FF-3E9F42A4C407}" destId="{AA216450-B236-462E-AC94-FBACD051A08F}" srcOrd="0" destOrd="0" presId="urn:microsoft.com/office/officeart/2005/8/layout/pList1"/>
    <dgm:cxn modelId="{E92A09D7-20BF-4D01-9E63-4B3AA75041E6}" type="presParOf" srcId="{4F3DF53B-A144-411F-90FF-3E9F42A4C407}" destId="{6999847A-5229-4613-A0DF-9B31ECAFBB22}" srcOrd="1" destOrd="0" presId="urn:microsoft.com/office/officeart/2005/8/layout/p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184A2A-0AEF-45B6-A1E9-A88C7B4DA212}">
      <dsp:nvSpPr>
        <dsp:cNvPr id="0" name=""/>
        <dsp:cNvSpPr/>
      </dsp:nvSpPr>
      <dsp:spPr>
        <a:xfrm>
          <a:off x="76197" y="0"/>
          <a:ext cx="1852689" cy="1276503"/>
        </a:xfrm>
        <a:prstGeom prst="roundRect">
          <a:avLst/>
        </a:prstGeom>
        <a:blipFill rotWithShape="0">
          <a:blip xmlns:r="http://schemas.openxmlformats.org/officeDocument/2006/relationships" r:embed="rId1"/>
          <a:stretch>
            <a:fillRect/>
          </a:stretch>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sp>
    <dsp:sp modelId="{5E89B795-3575-4B2F-8C70-5F705AB8748A}">
      <dsp:nvSpPr>
        <dsp:cNvPr id="0" name=""/>
        <dsp:cNvSpPr/>
      </dsp:nvSpPr>
      <dsp:spPr>
        <a:xfrm>
          <a:off x="121718" y="1277417"/>
          <a:ext cx="1852689" cy="68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Marion</a:t>
          </a:r>
          <a:endParaRPr lang="en-US" sz="1400" kern="1200" dirty="0"/>
        </a:p>
      </dsp:txBody>
      <dsp:txXfrm>
        <a:off x="121718" y="1277417"/>
        <a:ext cx="1852689" cy="687347"/>
      </dsp:txXfrm>
    </dsp:sp>
    <dsp:sp modelId="{EA32FA29-E8FE-4D05-9D04-2297F2D65879}">
      <dsp:nvSpPr>
        <dsp:cNvPr id="0" name=""/>
        <dsp:cNvSpPr/>
      </dsp:nvSpPr>
      <dsp:spPr>
        <a:xfrm>
          <a:off x="2159755" y="0"/>
          <a:ext cx="1852689" cy="1276503"/>
        </a:xfrm>
        <a:prstGeom prst="roundRect">
          <a:avLst/>
        </a:prstGeom>
        <a:blipFill rotWithShape="0">
          <a:blip xmlns:r="http://schemas.openxmlformats.org/officeDocument/2006/relationships" r:embed="rId2"/>
          <a:stretch>
            <a:fillRect/>
          </a:stretch>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sp>
    <dsp:sp modelId="{226CDA5F-25E2-4794-80E2-0D119789AAF6}">
      <dsp:nvSpPr>
        <dsp:cNvPr id="0" name=""/>
        <dsp:cNvSpPr/>
      </dsp:nvSpPr>
      <dsp:spPr>
        <a:xfrm>
          <a:off x="2159755" y="1277417"/>
          <a:ext cx="1852689" cy="68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Mercer</a:t>
          </a:r>
          <a:endParaRPr lang="en-US" sz="1400" kern="1200" dirty="0"/>
        </a:p>
      </dsp:txBody>
      <dsp:txXfrm>
        <a:off x="2159755" y="1277417"/>
        <a:ext cx="1852689" cy="687347"/>
      </dsp:txXfrm>
    </dsp:sp>
    <dsp:sp modelId="{8DDB1547-73F0-4091-9DF6-9A598912199B}">
      <dsp:nvSpPr>
        <dsp:cNvPr id="0" name=""/>
        <dsp:cNvSpPr/>
      </dsp:nvSpPr>
      <dsp:spPr>
        <a:xfrm>
          <a:off x="4197791" y="0"/>
          <a:ext cx="1852689" cy="1276503"/>
        </a:xfrm>
        <a:prstGeom prst="roundRect">
          <a:avLst/>
        </a:prstGeom>
        <a:blipFill rotWithShape="0">
          <a:blip xmlns:r="http://schemas.openxmlformats.org/officeDocument/2006/relationships" r:embed="rId3"/>
          <a:stretch>
            <a:fillRect/>
          </a:stretch>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sp>
    <dsp:sp modelId="{AFE3433A-A4AB-4913-8E11-FA4AD69DB874}">
      <dsp:nvSpPr>
        <dsp:cNvPr id="0" name=""/>
        <dsp:cNvSpPr/>
      </dsp:nvSpPr>
      <dsp:spPr>
        <a:xfrm>
          <a:off x="4197791" y="1277417"/>
          <a:ext cx="1852689" cy="68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Monongalia</a:t>
          </a:r>
          <a:endParaRPr lang="en-US" sz="1400" kern="1200" dirty="0"/>
        </a:p>
      </dsp:txBody>
      <dsp:txXfrm>
        <a:off x="4197791" y="1277417"/>
        <a:ext cx="1852689" cy="687347"/>
      </dsp:txXfrm>
    </dsp:sp>
    <dsp:sp modelId="{122C1AF9-D2EC-44EF-A6DB-2BCEB6066363}">
      <dsp:nvSpPr>
        <dsp:cNvPr id="0" name=""/>
        <dsp:cNvSpPr/>
      </dsp:nvSpPr>
      <dsp:spPr>
        <a:xfrm>
          <a:off x="1201653" y="2118734"/>
          <a:ext cx="1852689" cy="1276503"/>
        </a:xfrm>
        <a:prstGeom prst="roundRect">
          <a:avLst/>
        </a:prstGeom>
        <a:blipFill rotWithShape="0">
          <a:blip xmlns:r="http://schemas.openxmlformats.org/officeDocument/2006/relationships" r:embed="rId4"/>
          <a:stretch>
            <a:fillRect/>
          </a:stretch>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sp>
    <dsp:sp modelId="{22B1A5F4-CCD5-45D5-97CA-4092F0E9A6F7}">
      <dsp:nvSpPr>
        <dsp:cNvPr id="0" name=""/>
        <dsp:cNvSpPr/>
      </dsp:nvSpPr>
      <dsp:spPr>
        <a:xfrm>
          <a:off x="1140736" y="3426537"/>
          <a:ext cx="1852689" cy="68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Monroe</a:t>
          </a:r>
          <a:endParaRPr lang="en-US" sz="1400" kern="1200" dirty="0"/>
        </a:p>
      </dsp:txBody>
      <dsp:txXfrm>
        <a:off x="1140736" y="3426537"/>
        <a:ext cx="1852689" cy="687347"/>
      </dsp:txXfrm>
    </dsp:sp>
    <dsp:sp modelId="{AA216450-B236-462E-AC94-FBACD051A08F}">
      <dsp:nvSpPr>
        <dsp:cNvPr id="0" name=""/>
        <dsp:cNvSpPr/>
      </dsp:nvSpPr>
      <dsp:spPr>
        <a:xfrm>
          <a:off x="3178773" y="2118734"/>
          <a:ext cx="1852689" cy="1276503"/>
        </a:xfrm>
        <a:prstGeom prst="roundRect">
          <a:avLst/>
        </a:prstGeom>
        <a:blipFill rotWithShape="0">
          <a:blip xmlns:r="http://schemas.openxmlformats.org/officeDocument/2006/relationships" r:embed="rId5"/>
          <a:stretch>
            <a:fillRect/>
          </a:stretch>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sp>
    <dsp:sp modelId="{6999847A-5229-4613-A0DF-9B31ECAFBB22}">
      <dsp:nvSpPr>
        <dsp:cNvPr id="0" name=""/>
        <dsp:cNvSpPr/>
      </dsp:nvSpPr>
      <dsp:spPr>
        <a:xfrm>
          <a:off x="3178773" y="3426537"/>
          <a:ext cx="1852689" cy="68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Morgan</a:t>
          </a:r>
          <a:endParaRPr lang="en-US" sz="1400" kern="1200" dirty="0"/>
        </a:p>
      </dsp:txBody>
      <dsp:txXfrm>
        <a:off x="3178773" y="3426537"/>
        <a:ext cx="1852689" cy="687347"/>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09884-E9AC-4828-870C-CE7B6E44F405}" type="datetimeFigureOut">
              <a:rPr lang="en-US" smtClean="0"/>
              <a:pPr/>
              <a:t>7/15/2014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0CB06-4E56-4A62-A851-59987C0943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50CB06-4E56-4A62-A851-59987C0943D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B0EDCCE-860C-4442-87D0-BA121ECEECD2}" type="datetimeFigureOut">
              <a:rPr lang="en-US" smtClean="0"/>
              <a:pPr/>
              <a:t>7/15/2014</a:t>
            </a:fld>
            <a:endParaRPr lang="en-US"/>
          </a:p>
        </p:txBody>
      </p:sp>
      <p:sp>
        <p:nvSpPr>
          <p:cNvPr id="16" name="Slide Number Placeholder 15"/>
          <p:cNvSpPr>
            <a:spLocks noGrp="1"/>
          </p:cNvSpPr>
          <p:nvPr>
            <p:ph type="sldNum" sz="quarter" idx="11"/>
          </p:nvPr>
        </p:nvSpPr>
        <p:spPr/>
        <p:txBody>
          <a:bodyPr/>
          <a:lstStyle/>
          <a:p>
            <a:fld id="{F9A7E313-6392-447B-87D1-9E5B3BA2E0F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0EDCCE-860C-4442-87D0-BA121ECEECD2}" type="datetimeFigureOut">
              <a:rPr lang="en-US" smtClean="0"/>
              <a:pPr/>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7E313-6392-447B-87D1-9E5B3BA2E0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0EDCCE-860C-4442-87D0-BA121ECEECD2}" type="datetimeFigureOut">
              <a:rPr lang="en-US" smtClean="0"/>
              <a:pPr/>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7E313-6392-447B-87D1-9E5B3BA2E0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B0EDCCE-860C-4442-87D0-BA121ECEECD2}" type="datetimeFigureOut">
              <a:rPr lang="en-US" smtClean="0"/>
              <a:pPr/>
              <a:t>7/15/2014</a:t>
            </a:fld>
            <a:endParaRPr lang="en-US"/>
          </a:p>
        </p:txBody>
      </p:sp>
      <p:sp>
        <p:nvSpPr>
          <p:cNvPr id="15" name="Slide Number Placeholder 14"/>
          <p:cNvSpPr>
            <a:spLocks noGrp="1"/>
          </p:cNvSpPr>
          <p:nvPr>
            <p:ph type="sldNum" sz="quarter" idx="15"/>
          </p:nvPr>
        </p:nvSpPr>
        <p:spPr/>
        <p:txBody>
          <a:bodyPr/>
          <a:lstStyle>
            <a:lvl1pPr algn="ctr">
              <a:defRPr/>
            </a:lvl1pPr>
          </a:lstStyle>
          <a:p>
            <a:fld id="{F9A7E313-6392-447B-87D1-9E5B3BA2E0F4}"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0EDCCE-860C-4442-87D0-BA121ECEECD2}" type="datetimeFigureOut">
              <a:rPr lang="en-US" smtClean="0"/>
              <a:pPr/>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7E313-6392-447B-87D1-9E5B3BA2E0F4}" type="slidenum">
              <a:rPr lang="en-US" smtClean="0"/>
              <a:pPr/>
              <a:t>‹#›</a:t>
            </a:fld>
            <a:endParaRPr lang="en-US"/>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0EDCCE-860C-4442-87D0-BA121ECEECD2}" type="datetimeFigureOut">
              <a:rPr lang="en-US" smtClean="0"/>
              <a:pPr/>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7E313-6392-447B-87D1-9E5B3BA2E0F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9A7E313-6392-447B-87D1-9E5B3BA2E0F4}"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B0EDCCE-860C-4442-87D0-BA121ECEECD2}" type="datetimeFigureOut">
              <a:rPr lang="en-US" smtClean="0"/>
              <a:pPr/>
              <a:t>7/15/2014</a:t>
            </a:fld>
            <a:endParaRPr lang="en-US"/>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0EDCCE-860C-4442-87D0-BA121ECEECD2}" type="datetimeFigureOut">
              <a:rPr lang="en-US" smtClean="0"/>
              <a:pPr/>
              <a:t>7/15/2014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A7E313-6392-447B-87D1-9E5B3BA2E0F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EDCCE-860C-4442-87D0-BA121ECEECD2}" type="datetimeFigureOut">
              <a:rPr lang="en-US" smtClean="0"/>
              <a:pPr/>
              <a:t>7/15/2014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A7E313-6392-447B-87D1-9E5B3BA2E0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B0EDCCE-860C-4442-87D0-BA121ECEECD2}" type="datetimeFigureOut">
              <a:rPr lang="en-US" smtClean="0"/>
              <a:pPr/>
              <a:t>7/15/2014</a:t>
            </a:fld>
            <a:endParaRPr lang="en-US"/>
          </a:p>
        </p:txBody>
      </p:sp>
      <p:sp>
        <p:nvSpPr>
          <p:cNvPr id="9" name="Slide Number Placeholder 8"/>
          <p:cNvSpPr>
            <a:spLocks noGrp="1"/>
          </p:cNvSpPr>
          <p:nvPr>
            <p:ph type="sldNum" sz="quarter" idx="15"/>
          </p:nvPr>
        </p:nvSpPr>
        <p:spPr/>
        <p:txBody>
          <a:bodyPr/>
          <a:lstStyle/>
          <a:p>
            <a:fld id="{F9A7E313-6392-447B-87D1-9E5B3BA2E0F4}"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B0EDCCE-860C-4442-87D0-BA121ECEECD2}" type="datetimeFigureOut">
              <a:rPr lang="en-US" smtClean="0"/>
              <a:pPr/>
              <a:t>7/15/2014</a:t>
            </a:fld>
            <a:endParaRPr lang="en-US"/>
          </a:p>
        </p:txBody>
      </p:sp>
      <p:sp>
        <p:nvSpPr>
          <p:cNvPr id="9" name="Slide Number Placeholder 8"/>
          <p:cNvSpPr>
            <a:spLocks noGrp="1"/>
          </p:cNvSpPr>
          <p:nvPr>
            <p:ph type="sldNum" sz="quarter" idx="11"/>
          </p:nvPr>
        </p:nvSpPr>
        <p:spPr/>
        <p:txBody>
          <a:bodyPr/>
          <a:lstStyle/>
          <a:p>
            <a:fld id="{F9A7E313-6392-447B-87D1-9E5B3BA2E0F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5B0EDCCE-860C-4442-87D0-BA121ECEECD2}" type="datetimeFigureOut">
              <a:rPr lang="en-US" smtClean="0"/>
              <a:pPr/>
              <a:t>7/15/2014</a:t>
            </a:fld>
            <a:endParaRPr lang="en-US"/>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9A7E313-6392-447B-87D1-9E5B3BA2E0F4}" type="slidenum">
              <a:rPr lang="en-US" smtClean="0"/>
              <a:pPr/>
              <a:t>‹#›</a:t>
            </a:fld>
            <a:endParaRPr lang="en-US"/>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slide" Target="slide8.xml"/><Relationship Id="rId5" Type="http://schemas.openxmlformats.org/officeDocument/2006/relationships/diagramQuickStyle" Target="../diagrams/quickStyle1.xml"/><Relationship Id="rId10" Type="http://schemas.openxmlformats.org/officeDocument/2006/relationships/slide" Target="slide6.xml"/><Relationship Id="rId4" Type="http://schemas.openxmlformats.org/officeDocument/2006/relationships/diagramLayout" Target="../diagrams/layout1.xml"/><Relationship Id="rId9"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1000" y="4705350"/>
            <a:ext cx="8305800" cy="406497"/>
          </a:xfrm>
        </p:spPr>
        <p:txBody>
          <a:bodyPr/>
          <a:lstStyle/>
          <a:p>
            <a:r>
              <a:rPr lang="en-US" sz="1200" b="1" dirty="0" smtClean="0">
                <a:solidFill>
                  <a:srgbClr val="FFC000"/>
                </a:solidFill>
                <a:effectLst>
                  <a:outerShdw blurRad="38100" dist="38100" dir="2700000" algn="tl">
                    <a:srgbClr val="000000">
                      <a:alpha val="43137"/>
                    </a:srgbClr>
                  </a:outerShdw>
                </a:effectLst>
              </a:rPr>
              <a:t>Click on a photo above to see photo(s) available for a County</a:t>
            </a:r>
            <a:endParaRPr lang="en-US" sz="1200" b="1" dirty="0">
              <a:solidFill>
                <a:srgbClr val="FFC000"/>
              </a:solidFill>
              <a:effectLst>
                <a:outerShdw blurRad="38100" dist="38100" dir="2700000" algn="tl">
                  <a:srgbClr val="000000">
                    <a:alpha val="43137"/>
                  </a:srgbClr>
                </a:outerShdw>
              </a:effectLst>
            </a:endParaRPr>
          </a:p>
        </p:txBody>
      </p:sp>
      <p:graphicFrame>
        <p:nvGraphicFramePr>
          <p:cNvPr id="10" name="Diagram 9"/>
          <p:cNvGraphicFramePr/>
          <p:nvPr/>
        </p:nvGraphicFramePr>
        <p:xfrm>
          <a:off x="1219200" y="819150"/>
          <a:ext cx="6172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Rounded Rectangle 30">
            <a:hlinkClick r:id="rId8" action="ppaction://hlinksldjump"/>
          </p:cNvPr>
          <p:cNvSpPr/>
          <p:nvPr/>
        </p:nvSpPr>
        <p:spPr>
          <a:xfrm>
            <a:off x="5562600" y="4095750"/>
            <a:ext cx="914400" cy="838200"/>
          </a:xfrm>
          <a:prstGeom prst="round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hlinkClick r:id="rId9" action="ppaction://hlinksldjump"/>
          </p:cNvPr>
          <p:cNvSpPr/>
          <p:nvPr/>
        </p:nvSpPr>
        <p:spPr>
          <a:xfrm>
            <a:off x="3383735" y="819150"/>
            <a:ext cx="1828800" cy="1295400"/>
          </a:xfrm>
          <a:prstGeom prst="round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10" action="ppaction://hlinksldjump"/>
          </p:cNvPr>
          <p:cNvSpPr/>
          <p:nvPr/>
        </p:nvSpPr>
        <p:spPr>
          <a:xfrm>
            <a:off x="5410200" y="819150"/>
            <a:ext cx="1828800" cy="1295400"/>
          </a:xfrm>
          <a:prstGeom prst="round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hlinkClick r:id="rId11" action="ppaction://hlinksldjump"/>
          </p:cNvPr>
          <p:cNvSpPr/>
          <p:nvPr/>
        </p:nvSpPr>
        <p:spPr>
          <a:xfrm>
            <a:off x="2438400" y="2952750"/>
            <a:ext cx="1828800" cy="1295400"/>
          </a:xfrm>
          <a:prstGeom prst="round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hlinkClick r:id="rId12" action="ppaction://hlinksldjump"/>
          </p:cNvPr>
          <p:cNvSpPr/>
          <p:nvPr/>
        </p:nvSpPr>
        <p:spPr>
          <a:xfrm>
            <a:off x="4800600" y="2952750"/>
            <a:ext cx="1905000" cy="1219200"/>
          </a:xfrm>
          <a:prstGeom prst="round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hlinkClick r:id="rId8" action="ppaction://hlinksldjump"/>
          </p:cNvPr>
          <p:cNvSpPr/>
          <p:nvPr/>
        </p:nvSpPr>
        <p:spPr>
          <a:xfrm>
            <a:off x="1295400" y="819150"/>
            <a:ext cx="1828800" cy="1295400"/>
          </a:xfrm>
          <a:prstGeom prst="round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p:cNvSpPr>
            <a:spLocks noGrp="1"/>
          </p:cNvSpPr>
          <p:nvPr>
            <p:ph type="ctrTitle"/>
          </p:nvPr>
        </p:nvSpPr>
        <p:spPr>
          <a:xfrm>
            <a:off x="381000" y="209550"/>
            <a:ext cx="8305800" cy="457200"/>
          </a:xfrm>
        </p:spPr>
        <p:txBody>
          <a:bodyPr anchor="t"/>
          <a:lstStyle/>
          <a:p>
            <a:r>
              <a:rPr lang="en-US" sz="20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Photographs of West Virginia Outcrops by County</a:t>
            </a:r>
            <a:endParaRPr lang="en-US" sz="2000" b="1" dirty="0">
              <a:solidFill>
                <a:schemeClr val="accent1">
                  <a:lumMod val="50000"/>
                </a:schemeClr>
              </a:solidFill>
              <a:effectLst>
                <a:outerShdw blurRad="38100" dist="38100" dir="2700000" algn="tl">
                  <a:srgbClr val="000000">
                    <a:alpha val="43137"/>
                  </a:srgbClr>
                </a:outerShdw>
              </a:effectLst>
              <a:latin typeface="Arial Rounded MT Bold" pitchFamily="34" charset="0"/>
            </a:endParaRPr>
          </a:p>
        </p:txBody>
      </p:sp>
      <p:sp>
        <p:nvSpPr>
          <p:cNvPr id="34" name="Bevel 33"/>
          <p:cNvSpPr/>
          <p:nvPr/>
        </p:nvSpPr>
        <p:spPr>
          <a:xfrm>
            <a:off x="304800" y="4781550"/>
            <a:ext cx="990600" cy="228600"/>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Photo Credits</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38" name="Group 37"/>
          <p:cNvGrpSpPr/>
          <p:nvPr/>
        </p:nvGrpSpPr>
        <p:grpSpPr>
          <a:xfrm>
            <a:off x="304800" y="3867150"/>
            <a:ext cx="1905000" cy="914400"/>
            <a:chOff x="304800" y="5086350"/>
            <a:chExt cx="1676400" cy="914400"/>
          </a:xfrm>
        </p:grpSpPr>
        <p:sp>
          <p:nvSpPr>
            <p:cNvPr id="36" name="Folded Corner 35"/>
            <p:cNvSpPr/>
            <p:nvPr/>
          </p:nvSpPr>
          <p:spPr>
            <a:xfrm>
              <a:off x="304800" y="5086350"/>
              <a:ext cx="1676400" cy="914400"/>
            </a:xfrm>
            <a:prstGeom prst="foldedCorner">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800" b="1" dirty="0" smtClean="0">
                  <a:solidFill>
                    <a:schemeClr val="bg1"/>
                  </a:solidFill>
                  <a:latin typeface="Arial" pitchFamily="34" charset="0"/>
                  <a:cs typeface="Arial" pitchFamily="34" charset="0"/>
                </a:rPr>
                <a:t>Photos by:</a:t>
              </a:r>
            </a:p>
            <a:p>
              <a:pPr algn="ctr"/>
              <a:r>
                <a:rPr lang="en-US" sz="800" b="1" dirty="0" smtClean="0">
                  <a:solidFill>
                    <a:schemeClr val="bg1"/>
                  </a:solidFill>
                  <a:latin typeface="Arial" pitchFamily="34" charset="0"/>
                  <a:cs typeface="Arial" pitchFamily="34" charset="0"/>
                </a:rPr>
                <a:t>Peter Lessing, Ph.D. </a:t>
              </a:r>
            </a:p>
            <a:p>
              <a:pPr algn="ctr"/>
              <a:r>
                <a:rPr lang="en-US" sz="800" b="1" dirty="0" smtClean="0">
                  <a:solidFill>
                    <a:schemeClr val="bg1"/>
                  </a:solidFill>
                  <a:latin typeface="Arial" pitchFamily="34" charset="0"/>
                  <a:cs typeface="Arial" pitchFamily="34" charset="0"/>
                </a:rPr>
                <a:t>Senior Research Geologist (retired)</a:t>
              </a:r>
            </a:p>
            <a:p>
              <a:pPr algn="ctr"/>
              <a:r>
                <a:rPr lang="en-US" sz="800" b="1" dirty="0" smtClean="0">
                  <a:solidFill>
                    <a:schemeClr val="bg1"/>
                  </a:solidFill>
                  <a:latin typeface="Arial" pitchFamily="34" charset="0"/>
                  <a:cs typeface="Arial" pitchFamily="34" charset="0"/>
                </a:rPr>
                <a:t>West Virginia Geological </a:t>
              </a:r>
            </a:p>
            <a:p>
              <a:pPr algn="ctr"/>
              <a:r>
                <a:rPr lang="en-US" sz="800" b="1" dirty="0" smtClean="0">
                  <a:solidFill>
                    <a:schemeClr val="bg1"/>
                  </a:solidFill>
                  <a:latin typeface="Arial" pitchFamily="34" charset="0"/>
                  <a:cs typeface="Arial" pitchFamily="34" charset="0"/>
                </a:rPr>
                <a:t>and Economic Survey</a:t>
              </a:r>
            </a:p>
            <a:p>
              <a:pPr algn="ctr"/>
              <a:r>
                <a:rPr lang="en-US" sz="800" b="1" dirty="0" smtClean="0">
                  <a:solidFill>
                    <a:schemeClr val="bg1"/>
                  </a:solidFill>
                  <a:latin typeface="Arial" pitchFamily="34" charset="0"/>
                  <a:cs typeface="Arial" pitchFamily="34" charset="0"/>
                </a:rPr>
                <a:t>1997</a:t>
              </a:r>
            </a:p>
            <a:p>
              <a:pPr algn="ctr"/>
              <a:endParaRPr lang="en-US" sz="800" b="1" dirty="0">
                <a:solidFill>
                  <a:schemeClr val="bg1"/>
                </a:solidFill>
                <a:latin typeface="Arial" pitchFamily="34" charset="0"/>
                <a:cs typeface="Arial" pitchFamily="34" charset="0"/>
              </a:endParaRPr>
            </a:p>
          </p:txBody>
        </p:sp>
        <p:sp>
          <p:nvSpPr>
            <p:cNvPr id="37" name="Flowchart: Summing Junction 36"/>
            <p:cNvSpPr/>
            <p:nvPr/>
          </p:nvSpPr>
          <p:spPr>
            <a:xfrm>
              <a:off x="1752600" y="5772150"/>
              <a:ext cx="152400" cy="152400"/>
            </a:xfrm>
            <a:prstGeom prst="flowChartSummingJunction">
              <a:avLst/>
            </a:prstGeom>
            <a:solidFill>
              <a:schemeClr val="tx2">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7" restart="whenNotActive" fill="hold" evtFilter="cancelBubble" nodeType="interactiveSeq">
                <p:stCondLst>
                  <p:cond evt="onClick" delay="0">
                    <p:tgtEl>
                      <p:spTgt spid="3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959882"/>
            <a:ext cx="3581400" cy="3600986"/>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Morgan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Hancock</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Along Potomac River and railroad, approximately 3.5 miles SW of Hancock, MD and 1.5 miles north of Sir Johns Run, WV.</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Silurian Bloomsburg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Left side; N 35 E, 60 SE: Right side; N 25 E, 25 NW.</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Bloomsburg is about 30 feet thick here, although only about 10 feet is visible in photo. Axis of syncline strike 35 NE and plunges 10 SW (towards viewer). Excellent cleavage perpendicular to bedding.</a:t>
            </a:r>
          </a:p>
        </p:txBody>
      </p:sp>
      <p:sp>
        <p:nvSpPr>
          <p:cNvPr id="5" name="TextBox 4"/>
          <p:cNvSpPr txBox="1"/>
          <p:nvPr/>
        </p:nvSpPr>
        <p:spPr>
          <a:xfrm>
            <a:off x="5791200" y="361950"/>
            <a:ext cx="2667000" cy="369332"/>
          </a:xfrm>
          <a:prstGeom prst="rect">
            <a:avLst/>
          </a:prstGeom>
          <a:noFill/>
        </p:spPr>
        <p:txBody>
          <a:bodyPr wrap="square" rtlCol="0">
            <a:spAutoFit/>
          </a:bodyPr>
          <a:lstStyle/>
          <a:p>
            <a:pPr algn="ctr"/>
            <a:r>
              <a:rPr lang="en-US" b="1" dirty="0" smtClean="0">
                <a:solidFill>
                  <a:schemeClr val="bg1"/>
                </a:solidFill>
              </a:rPr>
              <a:t>Syncline</a:t>
            </a:r>
          </a:p>
        </p:txBody>
      </p:sp>
      <p:pic>
        <p:nvPicPr>
          <p:cNvPr id="6" name="Picture 5" descr="scan0005.jpg"/>
          <p:cNvPicPr>
            <a:picLocks noChangeAspect="1"/>
          </p:cNvPicPr>
          <p:nvPr/>
        </p:nvPicPr>
        <p:blipFill>
          <a:blip r:embed="rId3" cstate="email"/>
          <a:stretch>
            <a:fillRect/>
          </a:stretch>
        </p:blipFill>
        <p:spPr>
          <a:xfrm>
            <a:off x="0" y="709985"/>
            <a:ext cx="5222081" cy="3590180"/>
          </a:xfrm>
          <a:prstGeom prst="rect">
            <a:avLst/>
          </a:prstGeom>
        </p:spPr>
      </p:pic>
      <p:sp>
        <p:nvSpPr>
          <p:cNvPr id="7" name="Bevel 6">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Bevel 8">
            <a:hlinkClick r:id="" action="ppaction://hlinkshowjump?jump=nextslide"/>
          </p:cNvPr>
          <p:cNvSpPr/>
          <p:nvPr/>
        </p:nvSpPr>
        <p:spPr>
          <a:xfrm>
            <a:off x="8305800" y="4824092"/>
            <a:ext cx="685800" cy="186058"/>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959882"/>
            <a:ext cx="3581400" cy="3416320"/>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Morgan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Great </a:t>
            </a:r>
            <a:r>
              <a:rPr lang="en-US" sz="1200" dirty="0" err="1" smtClean="0">
                <a:solidFill>
                  <a:schemeClr val="bg1"/>
                </a:solidFill>
                <a:latin typeface="Arial" pitchFamily="34" charset="0"/>
                <a:cs typeface="Arial" pitchFamily="34" charset="0"/>
              </a:rPr>
              <a:t>Cacapon</a:t>
            </a:r>
            <a:endParaRPr lang="en-US" sz="1200" dirty="0" smtClean="0">
              <a:solidFill>
                <a:schemeClr val="bg1"/>
              </a:solidFill>
              <a:latin typeface="Arial" pitchFamily="34" charset="0"/>
              <a:cs typeface="Arial" pitchFamily="34" charset="0"/>
            </a:endParaRP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Just downstream from old power dam and one mile SE of Great </a:t>
            </a:r>
            <a:r>
              <a:rPr lang="en-US" sz="1200" dirty="0" err="1" smtClean="0">
                <a:solidFill>
                  <a:schemeClr val="bg1"/>
                </a:solidFill>
                <a:latin typeface="Arial" pitchFamily="34" charset="0"/>
                <a:cs typeface="Arial" pitchFamily="34" charset="0"/>
              </a:rPr>
              <a:t>Cacapon</a:t>
            </a:r>
            <a:r>
              <a:rPr lang="en-US" sz="1200" dirty="0" smtClean="0">
                <a:solidFill>
                  <a:schemeClr val="bg1"/>
                </a:solidFill>
                <a:latin typeface="Arial" pitchFamily="34" charset="0"/>
                <a:cs typeface="Arial" pitchFamily="34" charset="0"/>
              </a:rPr>
              <a:t>.</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Silurian Rose Hill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None taken, but strike is about N 25 E and dips can be measured from water.</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Anticline with a fault on the right side just below right anticline; fault has steep dip 60 SE with drag folds. Same anticline with adjacent syncline on left side.</a:t>
            </a:r>
          </a:p>
        </p:txBody>
      </p:sp>
      <p:sp>
        <p:nvSpPr>
          <p:cNvPr id="5" name="TextBox 4"/>
          <p:cNvSpPr txBox="1"/>
          <p:nvPr/>
        </p:nvSpPr>
        <p:spPr>
          <a:xfrm>
            <a:off x="5791200" y="361950"/>
            <a:ext cx="2667000" cy="369332"/>
          </a:xfrm>
          <a:prstGeom prst="rect">
            <a:avLst/>
          </a:prstGeom>
          <a:noFill/>
        </p:spPr>
        <p:txBody>
          <a:bodyPr wrap="square" rtlCol="0">
            <a:spAutoFit/>
          </a:bodyPr>
          <a:lstStyle/>
          <a:p>
            <a:pPr algn="ctr"/>
            <a:r>
              <a:rPr lang="en-US" b="1" dirty="0" smtClean="0">
                <a:solidFill>
                  <a:schemeClr val="bg1"/>
                </a:solidFill>
              </a:rPr>
              <a:t>Anticline</a:t>
            </a:r>
          </a:p>
        </p:txBody>
      </p:sp>
      <p:pic>
        <p:nvPicPr>
          <p:cNvPr id="7" name="Picture 6" descr="scan0011.jpg"/>
          <p:cNvPicPr>
            <a:picLocks noChangeAspect="1"/>
          </p:cNvPicPr>
          <p:nvPr/>
        </p:nvPicPr>
        <p:blipFill>
          <a:blip r:embed="rId3" cstate="email"/>
          <a:stretch>
            <a:fillRect/>
          </a:stretch>
        </p:blipFill>
        <p:spPr>
          <a:xfrm>
            <a:off x="776" y="528207"/>
            <a:ext cx="5256248" cy="4027776"/>
          </a:xfrm>
          <a:prstGeom prst="rect">
            <a:avLst/>
          </a:prstGeom>
        </p:spPr>
      </p:pic>
      <p:grpSp>
        <p:nvGrpSpPr>
          <p:cNvPr id="15" name="Group 14"/>
          <p:cNvGrpSpPr/>
          <p:nvPr/>
        </p:nvGrpSpPr>
        <p:grpSpPr>
          <a:xfrm>
            <a:off x="1128" y="514350"/>
            <a:ext cx="5266318" cy="4493138"/>
            <a:chOff x="1128" y="-29873"/>
            <a:chExt cx="5266318" cy="4493138"/>
          </a:xfrm>
        </p:grpSpPr>
        <p:pic>
          <p:nvPicPr>
            <p:cNvPr id="8" name="Picture 7" descr="scan0010.jpg"/>
            <p:cNvPicPr>
              <a:picLocks noChangeAspect="1"/>
            </p:cNvPicPr>
            <p:nvPr/>
          </p:nvPicPr>
          <p:blipFill>
            <a:blip r:embed="rId4" cstate="email"/>
            <a:stretch>
              <a:fillRect/>
            </a:stretch>
          </p:blipFill>
          <p:spPr>
            <a:xfrm>
              <a:off x="1128" y="-29873"/>
              <a:ext cx="5266318" cy="4027776"/>
            </a:xfrm>
            <a:prstGeom prst="rect">
              <a:avLst/>
            </a:prstGeom>
          </p:spPr>
        </p:pic>
        <p:sp>
          <p:nvSpPr>
            <p:cNvPr id="9" name="Bevel 8"/>
            <p:cNvSpPr/>
            <p:nvPr/>
          </p:nvSpPr>
          <p:spPr>
            <a:xfrm>
              <a:off x="4599436" y="4295729"/>
              <a:ext cx="574930" cy="167536"/>
            </a:xfrm>
            <a:prstGeom prst="bevel">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CLOSE</a:t>
              </a:r>
              <a:endParaRPr lang="en-US" sz="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11" name="TextBox 10"/>
          <p:cNvSpPr txBox="1"/>
          <p:nvPr/>
        </p:nvSpPr>
        <p:spPr>
          <a:xfrm>
            <a:off x="762000" y="4629150"/>
            <a:ext cx="3962400" cy="215444"/>
          </a:xfrm>
          <a:prstGeom prst="rect">
            <a:avLst/>
          </a:prstGeom>
          <a:noFill/>
        </p:spPr>
        <p:txBody>
          <a:bodyPr wrap="square" rtlCol="0">
            <a:spAutoFit/>
          </a:bodyPr>
          <a:lstStyle/>
          <a:p>
            <a:pPr algn="ctr"/>
            <a:r>
              <a:rPr lang="en-US" sz="800" b="1" dirty="0" smtClean="0">
                <a:solidFill>
                  <a:srgbClr val="FF0000"/>
                </a:solidFill>
                <a:latin typeface="Arial" pitchFamily="34" charset="0"/>
                <a:cs typeface="Arial" pitchFamily="34" charset="0"/>
              </a:rPr>
              <a:t>Click on photo above to zoomed view of the fold.</a:t>
            </a:r>
            <a:endParaRPr lang="en-US" sz="800" b="1" dirty="0">
              <a:solidFill>
                <a:srgbClr val="FF0000"/>
              </a:solidFill>
              <a:latin typeface="Arial" pitchFamily="34" charset="0"/>
              <a:cs typeface="Arial" pitchFamily="34" charset="0"/>
            </a:endParaRPr>
          </a:p>
        </p:txBody>
      </p:sp>
      <p:sp>
        <p:nvSpPr>
          <p:cNvPr id="12" name="Bevel 11">
            <a:hlinkClick r:id="rId5"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Bevel 12">
            <a:hlinkClick r:id="" action="ppaction://hlinkshowjump?jump=previousslide"/>
          </p:cNvPr>
          <p:cNvSpPr/>
          <p:nvPr/>
        </p:nvSpPr>
        <p:spPr>
          <a:xfrm>
            <a:off x="7620000" y="4824092"/>
            <a:ext cx="685800" cy="186058"/>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Bevel 13">
            <a:hlinkClick r:id="" action="ppaction://hlinkshowjump?jump=nextslide"/>
          </p:cNvPr>
          <p:cNvSpPr/>
          <p:nvPr/>
        </p:nvSpPr>
        <p:spPr>
          <a:xfrm>
            <a:off x="8305800" y="4824092"/>
            <a:ext cx="685800" cy="186058"/>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562600" y="887432"/>
            <a:ext cx="3352800" cy="3970318"/>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Morgan</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Hancock</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In town of Berkeley Springs (Bath) on Route 522</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Devonian </a:t>
            </a:r>
            <a:r>
              <a:rPr lang="en-US" sz="1200" dirty="0" err="1" smtClean="0">
                <a:solidFill>
                  <a:schemeClr val="bg1"/>
                </a:solidFill>
                <a:latin typeface="Arial" pitchFamily="34" charset="0"/>
                <a:cs typeface="Arial" pitchFamily="34" charset="0"/>
              </a:rPr>
              <a:t>Oriskany</a:t>
            </a:r>
            <a:r>
              <a:rPr lang="en-US" sz="1200" dirty="0" smtClean="0">
                <a:solidFill>
                  <a:schemeClr val="bg1"/>
                </a:solidFill>
                <a:latin typeface="Arial" pitchFamily="34" charset="0"/>
                <a:cs typeface="Arial" pitchFamily="34" charset="0"/>
              </a:rPr>
              <a:t> Sandstone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 25 E; 45 SE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The </a:t>
            </a:r>
            <a:r>
              <a:rPr lang="en-US" sz="1200" dirty="0" err="1" smtClean="0">
                <a:solidFill>
                  <a:schemeClr val="bg1"/>
                </a:solidFill>
                <a:latin typeface="Arial" pitchFamily="34" charset="0"/>
                <a:cs typeface="Arial" pitchFamily="34" charset="0"/>
              </a:rPr>
              <a:t>Oriskany</a:t>
            </a:r>
            <a:r>
              <a:rPr lang="en-US" sz="1200" dirty="0" smtClean="0">
                <a:solidFill>
                  <a:schemeClr val="bg1"/>
                </a:solidFill>
                <a:latin typeface="Arial" pitchFamily="34" charset="0"/>
                <a:cs typeface="Arial" pitchFamily="34" charset="0"/>
              </a:rPr>
              <a:t> exposed in this spring is a quartzite; extensively faulted and fractured. Spring bubbles upward with white, </a:t>
            </a:r>
            <a:r>
              <a:rPr lang="en-US" sz="1200" dirty="0" err="1" smtClean="0">
                <a:solidFill>
                  <a:schemeClr val="bg1"/>
                </a:solidFill>
                <a:latin typeface="Arial" pitchFamily="34" charset="0"/>
                <a:cs typeface="Arial" pitchFamily="34" charset="0"/>
              </a:rPr>
              <a:t>Oriskany</a:t>
            </a:r>
            <a:r>
              <a:rPr lang="en-US" sz="1200" dirty="0" smtClean="0">
                <a:solidFill>
                  <a:schemeClr val="bg1"/>
                </a:solidFill>
                <a:latin typeface="Arial" pitchFamily="34" charset="0"/>
                <a:cs typeface="Arial" pitchFamily="34" charset="0"/>
              </a:rPr>
              <a:t> sand grains. Hammer is one foot long. Water rises from about 1800 feet below the surface through a complex fracture pattern. There is NO hot, subterranean magma needed to heat the water as the Park Museum would have one believe.</a:t>
            </a:r>
          </a:p>
        </p:txBody>
      </p:sp>
      <p:sp>
        <p:nvSpPr>
          <p:cNvPr id="5" name="TextBox 4"/>
          <p:cNvSpPr txBox="1"/>
          <p:nvPr/>
        </p:nvSpPr>
        <p:spPr>
          <a:xfrm>
            <a:off x="5257800" y="430232"/>
            <a:ext cx="36576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Berkeley Springs</a:t>
            </a:r>
          </a:p>
        </p:txBody>
      </p:sp>
      <p:pic>
        <p:nvPicPr>
          <p:cNvPr id="7" name="Picture 6" descr="scan0025.jpg"/>
          <p:cNvPicPr>
            <a:picLocks noChangeAspect="1"/>
          </p:cNvPicPr>
          <p:nvPr/>
        </p:nvPicPr>
        <p:blipFill>
          <a:blip r:embed="rId3" cstate="email"/>
          <a:stretch>
            <a:fillRect/>
          </a:stretch>
        </p:blipFill>
        <p:spPr>
          <a:xfrm>
            <a:off x="0" y="514350"/>
            <a:ext cx="5486399" cy="4184099"/>
          </a:xfrm>
          <a:prstGeom prst="rect">
            <a:avLst/>
          </a:prstGeom>
        </p:spPr>
      </p:pic>
      <p:sp>
        <p:nvSpPr>
          <p:cNvPr id="6" name="Bevel 5">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Bevel 7">
            <a:hlinkClick r:id="" action="ppaction://hlinkshowjump?jump=previousslide"/>
          </p:cNvPr>
          <p:cNvSpPr/>
          <p:nvPr/>
        </p:nvSpPr>
        <p:spPr>
          <a:xfrm>
            <a:off x="7620000" y="4824092"/>
            <a:ext cx="685800" cy="186058"/>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Bevel 8">
            <a:hlinkClick r:id="" action="ppaction://hlinkshowjump?jump=nextslide"/>
          </p:cNvPr>
          <p:cNvSpPr/>
          <p:nvPr/>
        </p:nvSpPr>
        <p:spPr>
          <a:xfrm>
            <a:off x="8305800" y="4824092"/>
            <a:ext cx="685800" cy="186058"/>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4343400" y="1157228"/>
            <a:ext cx="4572000" cy="2862322"/>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Morgan</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Great </a:t>
            </a:r>
            <a:r>
              <a:rPr lang="en-US" sz="1200" dirty="0" err="1" smtClean="0">
                <a:solidFill>
                  <a:schemeClr val="bg1"/>
                </a:solidFill>
                <a:latin typeface="Arial" pitchFamily="34" charset="0"/>
                <a:cs typeface="Arial" pitchFamily="34" charset="0"/>
              </a:rPr>
              <a:t>Cacapon</a:t>
            </a:r>
            <a:endParaRPr lang="en-US" sz="1200" dirty="0" smtClean="0">
              <a:solidFill>
                <a:schemeClr val="bg1"/>
              </a:solidFill>
              <a:latin typeface="Arial" pitchFamily="34" charset="0"/>
              <a:cs typeface="Arial" pitchFamily="34" charset="0"/>
            </a:endParaRP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3.5 miles NE of Largent along </a:t>
            </a:r>
            <a:r>
              <a:rPr lang="en-US" sz="1200" dirty="0" err="1" smtClean="0">
                <a:solidFill>
                  <a:schemeClr val="bg1"/>
                </a:solidFill>
                <a:latin typeface="Arial" pitchFamily="34" charset="0"/>
                <a:cs typeface="Arial" pitchFamily="34" charset="0"/>
              </a:rPr>
              <a:t>Cacapon</a:t>
            </a:r>
            <a:r>
              <a:rPr lang="en-US" sz="1200" dirty="0" smtClean="0">
                <a:solidFill>
                  <a:schemeClr val="bg1"/>
                </a:solidFill>
                <a:latin typeface="Arial" pitchFamily="34" charset="0"/>
                <a:cs typeface="Arial" pitchFamily="34" charset="0"/>
              </a:rPr>
              <a:t> River</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Devonian </a:t>
            </a:r>
            <a:r>
              <a:rPr lang="en-US" sz="1200" dirty="0" err="1" smtClean="0">
                <a:solidFill>
                  <a:schemeClr val="bg1"/>
                </a:solidFill>
                <a:latin typeface="Arial" pitchFamily="34" charset="0"/>
                <a:cs typeface="Arial" pitchFamily="34" charset="0"/>
              </a:rPr>
              <a:t>Helderberg</a:t>
            </a:r>
            <a:r>
              <a:rPr lang="en-US" sz="1200" dirty="0" smtClean="0">
                <a:solidFill>
                  <a:schemeClr val="bg1"/>
                </a:solidFill>
                <a:latin typeface="Arial" pitchFamily="34" charset="0"/>
                <a:cs typeface="Arial" pitchFamily="34" charset="0"/>
              </a:rPr>
              <a:t> Limestone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 25 E; 85 SE overturned</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Spring issues from two cavities in the </a:t>
            </a:r>
            <a:r>
              <a:rPr lang="en-US" sz="1200" dirty="0" err="1" smtClean="0">
                <a:solidFill>
                  <a:schemeClr val="bg1"/>
                </a:solidFill>
                <a:latin typeface="Arial" pitchFamily="34" charset="0"/>
                <a:cs typeface="Arial" pitchFamily="34" charset="0"/>
              </a:rPr>
              <a:t>Helderberg</a:t>
            </a:r>
            <a:r>
              <a:rPr lang="en-US" sz="1200" dirty="0" smtClean="0">
                <a:solidFill>
                  <a:schemeClr val="bg1"/>
                </a:solidFill>
                <a:latin typeface="Arial" pitchFamily="34" charset="0"/>
                <a:cs typeface="Arial" pitchFamily="34" charset="0"/>
              </a:rPr>
              <a:t>, which also has some cement added to hold this outcrop together. Watercress can be seen in the lower left of the photo. The limestone dips steeply away from the viewer. The spring probably produces several hundred gallons per minute.</a:t>
            </a:r>
          </a:p>
        </p:txBody>
      </p:sp>
      <p:sp>
        <p:nvSpPr>
          <p:cNvPr id="5" name="TextBox 4"/>
          <p:cNvSpPr txBox="1"/>
          <p:nvPr/>
        </p:nvSpPr>
        <p:spPr>
          <a:xfrm>
            <a:off x="4419600" y="430232"/>
            <a:ext cx="43434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Spring</a:t>
            </a:r>
          </a:p>
        </p:txBody>
      </p:sp>
      <p:pic>
        <p:nvPicPr>
          <p:cNvPr id="6" name="Picture 5" descr="scan0026.jpg"/>
          <p:cNvPicPr>
            <a:picLocks noChangeAspect="1"/>
          </p:cNvPicPr>
          <p:nvPr/>
        </p:nvPicPr>
        <p:blipFill>
          <a:blip r:embed="rId3" cstate="email"/>
          <a:stretch>
            <a:fillRect/>
          </a:stretch>
        </p:blipFill>
        <p:spPr>
          <a:xfrm>
            <a:off x="0" y="730"/>
            <a:ext cx="3986076" cy="5142039"/>
          </a:xfrm>
          <a:prstGeom prst="rect">
            <a:avLst/>
          </a:prstGeom>
        </p:spPr>
      </p:pic>
      <p:sp>
        <p:nvSpPr>
          <p:cNvPr id="7" name="Bevel 6">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Bevel 7">
            <a:hlinkClick r:id="" action="ppaction://hlinkshowjump?jump=previousslide"/>
          </p:cNvPr>
          <p:cNvSpPr/>
          <p:nvPr/>
        </p:nvSpPr>
        <p:spPr>
          <a:xfrm>
            <a:off x="7620000" y="4824092"/>
            <a:ext cx="685800" cy="186058"/>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562600" y="1309628"/>
            <a:ext cx="3505200" cy="2677656"/>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Marion</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Fairmont East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Valley Falls State Park</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Pennsylvanian </a:t>
            </a:r>
            <a:r>
              <a:rPr lang="en-US" sz="1200" dirty="0" err="1" smtClean="0">
                <a:solidFill>
                  <a:schemeClr val="bg1"/>
                </a:solidFill>
                <a:latin typeface="Arial" pitchFamily="34" charset="0"/>
                <a:cs typeface="Arial" pitchFamily="34" charset="0"/>
              </a:rPr>
              <a:t>Conoquesnessing</a:t>
            </a:r>
            <a:r>
              <a:rPr lang="en-US" sz="1200" dirty="0" smtClean="0">
                <a:solidFill>
                  <a:schemeClr val="bg1"/>
                </a:solidFill>
                <a:latin typeface="Arial" pitchFamily="34" charset="0"/>
                <a:cs typeface="Arial" pitchFamily="34" charset="0"/>
              </a:rPr>
              <a:t> Sandstone (Pottsville)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err="1" smtClean="0">
                <a:solidFill>
                  <a:schemeClr val="bg1"/>
                </a:solidFill>
                <a:latin typeface="Arial" pitchFamily="34" charset="0"/>
                <a:cs typeface="Arial" pitchFamily="34" charset="0"/>
              </a:rPr>
              <a:t>Conoquenessing</a:t>
            </a:r>
            <a:r>
              <a:rPr lang="en-US" sz="1200" dirty="0" smtClean="0">
                <a:solidFill>
                  <a:schemeClr val="bg1"/>
                </a:solidFill>
                <a:latin typeface="Arial" pitchFamily="34" charset="0"/>
                <a:cs typeface="Arial" pitchFamily="34" charset="0"/>
              </a:rPr>
              <a:t> is conglomeratic and cross bedded (photos of both). Sight of old grist mill with race used in early 1800s.</a:t>
            </a:r>
          </a:p>
        </p:txBody>
      </p:sp>
      <p:sp>
        <p:nvSpPr>
          <p:cNvPr id="5" name="TextBox 4"/>
          <p:cNvSpPr txBox="1"/>
          <p:nvPr/>
        </p:nvSpPr>
        <p:spPr>
          <a:xfrm>
            <a:off x="5486400" y="736044"/>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Waterfall</a:t>
            </a:r>
          </a:p>
        </p:txBody>
      </p:sp>
      <p:pic>
        <p:nvPicPr>
          <p:cNvPr id="7" name="Picture 6" descr="scan0031.jpg"/>
          <p:cNvPicPr>
            <a:picLocks noChangeAspect="1"/>
          </p:cNvPicPr>
          <p:nvPr/>
        </p:nvPicPr>
        <p:blipFill>
          <a:blip r:embed="rId3" cstate="email"/>
          <a:stretch>
            <a:fillRect/>
          </a:stretch>
        </p:blipFill>
        <p:spPr>
          <a:xfrm>
            <a:off x="173" y="438150"/>
            <a:ext cx="5480113" cy="4248149"/>
          </a:xfrm>
          <a:prstGeom prst="rect">
            <a:avLst/>
          </a:prstGeom>
        </p:spPr>
      </p:pic>
      <p:sp>
        <p:nvSpPr>
          <p:cNvPr id="6" name="Bevel 5">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Bevel 8">
            <a:hlinkClick r:id="" action="ppaction://hlinkshowjump?jump=nextslide"/>
          </p:cNvPr>
          <p:cNvSpPr/>
          <p:nvPr/>
        </p:nvSpPr>
        <p:spPr>
          <a:xfrm>
            <a:off x="8305800" y="4824092"/>
            <a:ext cx="685800" cy="186058"/>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562600" y="1309628"/>
            <a:ext cx="3505200" cy="2492990"/>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Marion</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Fairmont East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Valley Falls State Park</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Pennsylvanian </a:t>
            </a:r>
            <a:r>
              <a:rPr lang="en-US" sz="1200" dirty="0" err="1" smtClean="0">
                <a:solidFill>
                  <a:schemeClr val="bg1"/>
                </a:solidFill>
                <a:latin typeface="Arial" pitchFamily="34" charset="0"/>
                <a:cs typeface="Arial" pitchFamily="34" charset="0"/>
              </a:rPr>
              <a:t>Conoquesnessing</a:t>
            </a:r>
            <a:r>
              <a:rPr lang="en-US" sz="1200" dirty="0" smtClean="0">
                <a:solidFill>
                  <a:schemeClr val="bg1"/>
                </a:solidFill>
                <a:latin typeface="Arial" pitchFamily="34" charset="0"/>
                <a:cs typeface="Arial" pitchFamily="34" charset="0"/>
              </a:rPr>
              <a:t> Sandstone (Pottsville)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The pebbles in this rock are 1/8” to  1/4”  in diameter.</a:t>
            </a:r>
          </a:p>
        </p:txBody>
      </p:sp>
      <p:sp>
        <p:nvSpPr>
          <p:cNvPr id="5" name="TextBox 4"/>
          <p:cNvSpPr txBox="1"/>
          <p:nvPr/>
        </p:nvSpPr>
        <p:spPr>
          <a:xfrm>
            <a:off x="5486400" y="736044"/>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Conglomerate</a:t>
            </a:r>
          </a:p>
        </p:txBody>
      </p:sp>
      <p:pic>
        <p:nvPicPr>
          <p:cNvPr id="6" name="Picture 5" descr="scan0032.jpg"/>
          <p:cNvPicPr>
            <a:picLocks noChangeAspect="1"/>
          </p:cNvPicPr>
          <p:nvPr/>
        </p:nvPicPr>
        <p:blipFill>
          <a:blip r:embed="rId3" cstate="email"/>
          <a:stretch>
            <a:fillRect/>
          </a:stretch>
        </p:blipFill>
        <p:spPr>
          <a:xfrm>
            <a:off x="1246" y="426922"/>
            <a:ext cx="5483907" cy="4202227"/>
          </a:xfrm>
          <a:prstGeom prst="rect">
            <a:avLst/>
          </a:prstGeom>
        </p:spPr>
      </p:pic>
      <p:sp>
        <p:nvSpPr>
          <p:cNvPr id="7" name="Bevel 6">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Bevel 7">
            <a:hlinkClick r:id="" action="ppaction://hlinkshowjump?jump=previousslide"/>
          </p:cNvPr>
          <p:cNvSpPr/>
          <p:nvPr/>
        </p:nvSpPr>
        <p:spPr>
          <a:xfrm>
            <a:off x="7620000" y="4824092"/>
            <a:ext cx="685800" cy="186058"/>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Bevel 8">
            <a:hlinkClick r:id="" action="ppaction://hlinkshowjump?jump=nextslide"/>
          </p:cNvPr>
          <p:cNvSpPr/>
          <p:nvPr/>
        </p:nvSpPr>
        <p:spPr>
          <a:xfrm>
            <a:off x="8305800" y="4824092"/>
            <a:ext cx="685800" cy="186058"/>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562600" y="1309628"/>
            <a:ext cx="3505200" cy="3046988"/>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Marion</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Fairmont East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Valley Falls State Park</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Pennsylvanian </a:t>
            </a:r>
            <a:r>
              <a:rPr lang="en-US" sz="1200" dirty="0" err="1" smtClean="0">
                <a:solidFill>
                  <a:schemeClr val="bg1"/>
                </a:solidFill>
                <a:latin typeface="Arial" pitchFamily="34" charset="0"/>
                <a:cs typeface="Arial" pitchFamily="34" charset="0"/>
              </a:rPr>
              <a:t>Conoquesnessing</a:t>
            </a:r>
            <a:r>
              <a:rPr lang="en-US" sz="1200" dirty="0" smtClean="0">
                <a:solidFill>
                  <a:schemeClr val="bg1"/>
                </a:solidFill>
                <a:latin typeface="Arial" pitchFamily="34" charset="0"/>
                <a:cs typeface="Arial" pitchFamily="34" charset="0"/>
              </a:rPr>
              <a:t> Sandstone (Pottsville)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 but dip of </a:t>
            </a:r>
            <a:r>
              <a:rPr lang="en-US" sz="1200" dirty="0" err="1" smtClean="0">
                <a:solidFill>
                  <a:schemeClr val="bg1"/>
                </a:solidFill>
                <a:latin typeface="Arial" pitchFamily="34" charset="0"/>
                <a:cs typeface="Arial" pitchFamily="34" charset="0"/>
              </a:rPr>
              <a:t>crossbedding</a:t>
            </a:r>
            <a:r>
              <a:rPr lang="en-US" sz="1200" dirty="0" smtClean="0">
                <a:solidFill>
                  <a:schemeClr val="bg1"/>
                </a:solidFill>
                <a:latin typeface="Arial" pitchFamily="34" charset="0"/>
                <a:cs typeface="Arial" pitchFamily="34" charset="0"/>
              </a:rPr>
              <a:t> is about 20.</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View shows side and top of </a:t>
            </a:r>
            <a:r>
              <a:rPr lang="en-US" sz="1200" dirty="0" err="1" smtClean="0">
                <a:solidFill>
                  <a:schemeClr val="bg1"/>
                </a:solidFill>
                <a:latin typeface="Arial" pitchFamily="34" charset="0"/>
                <a:cs typeface="Arial" pitchFamily="34" charset="0"/>
              </a:rPr>
              <a:t>crossbedding</a:t>
            </a:r>
            <a:r>
              <a:rPr lang="en-US" sz="1200" dirty="0" smtClean="0">
                <a:solidFill>
                  <a:schemeClr val="bg1"/>
                </a:solidFill>
                <a:latin typeface="Arial" pitchFamily="34" charset="0"/>
                <a:cs typeface="Arial" pitchFamily="34" charset="0"/>
              </a:rPr>
              <a:t> in sandstone that is partly conglomeratic. Entire bowl shape is about ten feet in diameter.</a:t>
            </a:r>
          </a:p>
        </p:txBody>
      </p:sp>
      <p:sp>
        <p:nvSpPr>
          <p:cNvPr id="5" name="TextBox 4"/>
          <p:cNvSpPr txBox="1"/>
          <p:nvPr/>
        </p:nvSpPr>
        <p:spPr>
          <a:xfrm>
            <a:off x="5486400" y="736044"/>
            <a:ext cx="3429000" cy="369332"/>
          </a:xfrm>
          <a:prstGeom prst="rect">
            <a:avLst/>
          </a:prstGeom>
          <a:noFill/>
        </p:spPr>
        <p:txBody>
          <a:bodyPr wrap="square" rtlCol="0">
            <a:spAutoFit/>
          </a:bodyPr>
          <a:lstStyle/>
          <a:p>
            <a:pPr algn="ctr"/>
            <a:r>
              <a:rPr lang="en-US" b="1" dirty="0" err="1" smtClean="0">
                <a:solidFill>
                  <a:schemeClr val="bg1"/>
                </a:solidFill>
                <a:effectLst>
                  <a:outerShdw blurRad="38100" dist="38100" dir="2700000" algn="tl">
                    <a:srgbClr val="000000">
                      <a:alpha val="43137"/>
                    </a:srgbClr>
                  </a:outerShdw>
                </a:effectLst>
              </a:rPr>
              <a:t>Crossbedding</a:t>
            </a:r>
            <a:endParaRPr lang="en-US" b="1" dirty="0" smtClean="0">
              <a:solidFill>
                <a:schemeClr val="bg1"/>
              </a:solidFill>
              <a:effectLst>
                <a:outerShdw blurRad="38100" dist="38100" dir="2700000" algn="tl">
                  <a:srgbClr val="000000">
                    <a:alpha val="43137"/>
                  </a:srgbClr>
                </a:outerShdw>
              </a:effectLst>
            </a:endParaRPr>
          </a:p>
        </p:txBody>
      </p:sp>
      <p:pic>
        <p:nvPicPr>
          <p:cNvPr id="7" name="Picture 6" descr="scan0033.jpg"/>
          <p:cNvPicPr>
            <a:picLocks noChangeAspect="1"/>
          </p:cNvPicPr>
          <p:nvPr/>
        </p:nvPicPr>
        <p:blipFill>
          <a:blip r:embed="rId3" cstate="email"/>
          <a:stretch>
            <a:fillRect/>
          </a:stretch>
        </p:blipFill>
        <p:spPr>
          <a:xfrm>
            <a:off x="-1" y="439134"/>
            <a:ext cx="5477572" cy="4246180"/>
          </a:xfrm>
          <a:prstGeom prst="rect">
            <a:avLst/>
          </a:prstGeom>
        </p:spPr>
      </p:pic>
      <p:sp>
        <p:nvSpPr>
          <p:cNvPr id="6" name="Bevel 5">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Bevel 7">
            <a:hlinkClick r:id="" action="ppaction://hlinkshowjump?jump=previousslide"/>
          </p:cNvPr>
          <p:cNvSpPr/>
          <p:nvPr/>
        </p:nvSpPr>
        <p:spPr>
          <a:xfrm>
            <a:off x="7620000" y="4824092"/>
            <a:ext cx="685800" cy="186058"/>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105400" y="1047750"/>
            <a:ext cx="3657600" cy="3785652"/>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Mercer</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Princeton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Route 460,2 miles east of interchange with I-77 (Princeton) and ¼ mile west of mile post 18.</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Mississippian Hinton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This is a normal (or gravity) fault with a displacement of 4 feet. The left side has moved down relative to the right side. Strike fault is N 40 E and it dips 55 NW. Hammer handle (about one foot long) is parallel to fault. The Hinton at this location is </a:t>
            </a:r>
            <a:r>
              <a:rPr lang="en-US" sz="1200" dirty="0" err="1" smtClean="0">
                <a:solidFill>
                  <a:schemeClr val="bg1"/>
                </a:solidFill>
                <a:latin typeface="Arial" pitchFamily="34" charset="0"/>
                <a:cs typeface="Arial" pitchFamily="34" charset="0"/>
              </a:rPr>
              <a:t>interbedded</a:t>
            </a:r>
            <a:r>
              <a:rPr lang="en-US" sz="1200" dirty="0" smtClean="0">
                <a:solidFill>
                  <a:schemeClr val="bg1"/>
                </a:solidFill>
                <a:latin typeface="Arial" pitchFamily="34" charset="0"/>
                <a:cs typeface="Arial" pitchFamily="34" charset="0"/>
              </a:rPr>
              <a:t> red and light gray shale and gray siltstone and sandstone.</a:t>
            </a:r>
          </a:p>
        </p:txBody>
      </p:sp>
      <p:sp>
        <p:nvSpPr>
          <p:cNvPr id="5" name="TextBox 4"/>
          <p:cNvSpPr txBox="1"/>
          <p:nvPr/>
        </p:nvSpPr>
        <p:spPr>
          <a:xfrm>
            <a:off x="5257800" y="570964"/>
            <a:ext cx="35052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Normal Fault</a:t>
            </a:r>
          </a:p>
        </p:txBody>
      </p:sp>
      <p:pic>
        <p:nvPicPr>
          <p:cNvPr id="7" name="Picture 6" descr="scan0014.jpg"/>
          <p:cNvPicPr>
            <a:picLocks noChangeAspect="1"/>
          </p:cNvPicPr>
          <p:nvPr/>
        </p:nvPicPr>
        <p:blipFill>
          <a:blip r:embed="rId3" cstate="email"/>
          <a:stretch>
            <a:fillRect/>
          </a:stretch>
        </p:blipFill>
        <p:spPr>
          <a:xfrm>
            <a:off x="0" y="667466"/>
            <a:ext cx="5050583" cy="3941918"/>
          </a:xfrm>
          <a:prstGeom prst="rect">
            <a:avLst/>
          </a:prstGeom>
        </p:spPr>
      </p:pic>
      <p:sp>
        <p:nvSpPr>
          <p:cNvPr id="6" name="Bevel 5">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666750"/>
            <a:ext cx="3352800" cy="4154984"/>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Monongalia</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Morgantown North</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hillside just above Easton School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Pennsylvanian </a:t>
            </a:r>
            <a:r>
              <a:rPr lang="en-US" sz="1200" dirty="0" err="1" smtClean="0">
                <a:solidFill>
                  <a:schemeClr val="bg1"/>
                </a:solidFill>
                <a:latin typeface="Arial" pitchFamily="34" charset="0"/>
                <a:cs typeface="Arial" pitchFamily="34" charset="0"/>
              </a:rPr>
              <a:t>Conemaugh</a:t>
            </a:r>
            <a:r>
              <a:rPr lang="en-US" sz="1200" dirty="0" smtClean="0">
                <a:solidFill>
                  <a:schemeClr val="bg1"/>
                </a:solidFill>
                <a:latin typeface="Arial" pitchFamily="34" charset="0"/>
                <a:cs typeface="Arial" pitchFamily="34" charset="0"/>
              </a:rPr>
              <a:t> Group, specifically, just below the Pittsburgh coal.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 but strata are not visible in this photo.</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Several landslides have formed above the school due to instability of soil and the removal of an old house. Also, water is a contributing factor coming off the Easton Hill road (Route 857). This water drains from abandoned Pittsburgh coal mines approximately 60 feet below the </a:t>
            </a:r>
            <a:r>
              <a:rPr lang="en-US" sz="1200" dirty="0" err="1" smtClean="0">
                <a:solidFill>
                  <a:schemeClr val="bg1"/>
                </a:solidFill>
                <a:latin typeface="Arial" pitchFamily="34" charset="0"/>
                <a:cs typeface="Arial" pitchFamily="34" charset="0"/>
              </a:rPr>
              <a:t>Mileground</a:t>
            </a:r>
            <a:r>
              <a:rPr lang="en-US" sz="1200" dirty="0" smtClean="0">
                <a:solidFill>
                  <a:schemeClr val="bg1"/>
                </a:solidFill>
                <a:latin typeface="Arial" pitchFamily="34" charset="0"/>
                <a:cs typeface="Arial" pitchFamily="34" charset="0"/>
              </a:rPr>
              <a:t> and airport.</a:t>
            </a:r>
          </a:p>
        </p:txBody>
      </p:sp>
      <p:sp>
        <p:nvSpPr>
          <p:cNvPr id="5" name="TextBox 4"/>
          <p:cNvSpPr txBox="1"/>
          <p:nvPr/>
        </p:nvSpPr>
        <p:spPr>
          <a:xfrm>
            <a:off x="5105400" y="209550"/>
            <a:ext cx="36576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Landslides</a:t>
            </a:r>
          </a:p>
        </p:txBody>
      </p:sp>
      <p:pic>
        <p:nvPicPr>
          <p:cNvPr id="10" name="Picture 9" descr="scan0020.jpg"/>
          <p:cNvPicPr>
            <a:picLocks noChangeAspect="1"/>
          </p:cNvPicPr>
          <p:nvPr/>
        </p:nvPicPr>
        <p:blipFill>
          <a:blip r:embed="rId3" cstate="email"/>
          <a:stretch>
            <a:fillRect/>
          </a:stretch>
        </p:blipFill>
        <p:spPr>
          <a:xfrm>
            <a:off x="825" y="514350"/>
            <a:ext cx="5256151" cy="4102361"/>
          </a:xfrm>
          <a:prstGeom prst="rect">
            <a:avLst/>
          </a:prstGeom>
        </p:spPr>
      </p:pic>
      <p:sp>
        <p:nvSpPr>
          <p:cNvPr id="6" name="Bevel 5">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Bevel 7">
            <a:hlinkClick r:id="" action="ppaction://hlinkshowjump?jump=nextslide"/>
          </p:cNvPr>
          <p:cNvSpPr/>
          <p:nvPr/>
        </p:nvSpPr>
        <p:spPr>
          <a:xfrm>
            <a:off x="8305800" y="4824092"/>
            <a:ext cx="685800" cy="186058"/>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562600" y="1309628"/>
            <a:ext cx="3505200" cy="3231654"/>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Monongalia</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Morgantown South</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Mays Run, 1 mile SE of I-79, exit 146 (Goshen Road exit)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Pennsylvanian Allegheny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Four active portals (two shown here) into coal with conveyor belt that transports coal out and dumps coal into trucks. Coal seam also surface mined and reclaimed along this creek. Coal seam is the Upper Freeport.</a:t>
            </a:r>
          </a:p>
        </p:txBody>
      </p:sp>
      <p:sp>
        <p:nvSpPr>
          <p:cNvPr id="5" name="TextBox 4"/>
          <p:cNvSpPr txBox="1"/>
          <p:nvPr/>
        </p:nvSpPr>
        <p:spPr>
          <a:xfrm>
            <a:off x="5486400" y="736044"/>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Coal Mine Entry</a:t>
            </a:r>
          </a:p>
        </p:txBody>
      </p:sp>
      <p:pic>
        <p:nvPicPr>
          <p:cNvPr id="7" name="Picture 6" descr="scan0035.jpg"/>
          <p:cNvPicPr>
            <a:picLocks noChangeAspect="1"/>
          </p:cNvPicPr>
          <p:nvPr/>
        </p:nvPicPr>
        <p:blipFill>
          <a:blip r:embed="rId3" cstate="email"/>
          <a:stretch>
            <a:fillRect/>
          </a:stretch>
        </p:blipFill>
        <p:spPr>
          <a:xfrm>
            <a:off x="287" y="514350"/>
            <a:ext cx="5485827" cy="4273282"/>
          </a:xfrm>
          <a:prstGeom prst="rect">
            <a:avLst/>
          </a:prstGeom>
        </p:spPr>
      </p:pic>
      <p:sp>
        <p:nvSpPr>
          <p:cNvPr id="6" name="Bevel 5">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Bevel 7">
            <a:hlinkClick r:id="" action="ppaction://hlinkshowjump?jump=previousslide"/>
          </p:cNvPr>
          <p:cNvSpPr/>
          <p:nvPr/>
        </p:nvSpPr>
        <p:spPr>
          <a:xfrm>
            <a:off x="7620000" y="4824092"/>
            <a:ext cx="685800" cy="186058"/>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24400" y="1047750"/>
            <a:ext cx="3886200" cy="3600986"/>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a:t>
            </a:r>
            <a:r>
              <a:rPr lang="en-US" sz="1200" dirty="0" smtClean="0">
                <a:solidFill>
                  <a:schemeClr val="bg1"/>
                </a:solidFill>
                <a:latin typeface="Arial" pitchFamily="34" charset="0"/>
                <a:cs typeface="Arial" pitchFamily="34" charset="0"/>
              </a:rPr>
              <a:t> Monroe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Gap Mills</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a:t>
            </a:r>
            <a:r>
              <a:rPr lang="en-US" sz="1200" dirty="0" smtClean="0">
                <a:solidFill>
                  <a:schemeClr val="bg1"/>
                </a:solidFill>
                <a:latin typeface="Arial" pitchFamily="34" charset="0"/>
                <a:cs typeface="Arial" pitchFamily="34" charset="0"/>
              </a:rPr>
              <a:t>  1.3 miles southeast of Gap Mills</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a:t>
            </a:r>
            <a:r>
              <a:rPr lang="en-US" sz="1200" dirty="0" smtClean="0">
                <a:solidFill>
                  <a:schemeClr val="bg1"/>
                </a:solidFill>
                <a:latin typeface="Arial" pitchFamily="34" charset="0"/>
                <a:cs typeface="Arial" pitchFamily="34" charset="0"/>
              </a:rPr>
              <a:t>  Ordovician Black River Limestone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a:t>
            </a:r>
            <a:r>
              <a:rPr lang="en-US" sz="1200" dirty="0" smtClean="0">
                <a:solidFill>
                  <a:schemeClr val="bg1"/>
                </a:solidFill>
                <a:latin typeface="Arial" pitchFamily="34" charset="0"/>
                <a:cs typeface="Arial" pitchFamily="34" charset="0"/>
              </a:rPr>
              <a:t> Strike is N 35 and dip is 16 NW</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a:t>
            </a:r>
            <a:r>
              <a:rPr lang="en-US" sz="1200" dirty="0" smtClean="0">
                <a:solidFill>
                  <a:schemeClr val="bg1"/>
                </a:solidFill>
                <a:latin typeface="Arial" pitchFamily="34" charset="0"/>
                <a:cs typeface="Arial" pitchFamily="34" charset="0"/>
              </a:rPr>
              <a:t> Cave part in this photo has been partially blocked by limestone boulders that have fallen at cave entrance. Water still issues forth at several hundred gallons per minute.</a:t>
            </a:r>
          </a:p>
          <a:p>
            <a:endParaRPr lang="en-US" sz="1200" dirty="0">
              <a:solidFill>
                <a:schemeClr val="bg1"/>
              </a:solidFill>
              <a:latin typeface="Arial" pitchFamily="34" charset="0"/>
              <a:cs typeface="Arial" pitchFamily="34" charset="0"/>
            </a:endParaRPr>
          </a:p>
          <a:p>
            <a:r>
              <a:rPr lang="en-US" sz="1200" dirty="0" smtClean="0">
                <a:solidFill>
                  <a:schemeClr val="bg1"/>
                </a:solidFill>
                <a:latin typeface="Arial" pitchFamily="34" charset="0"/>
                <a:cs typeface="Arial" pitchFamily="34" charset="0"/>
              </a:rPr>
              <a:t>There is a big sink hole 50 yards behind this spring that is probably Patton Cave.</a:t>
            </a:r>
          </a:p>
        </p:txBody>
      </p:sp>
      <p:pic>
        <p:nvPicPr>
          <p:cNvPr id="5" name="Picture 4" descr="scan0001.jpg"/>
          <p:cNvPicPr>
            <a:picLocks noChangeAspect="1"/>
          </p:cNvPicPr>
          <p:nvPr/>
        </p:nvPicPr>
        <p:blipFill>
          <a:blip r:embed="rId3" cstate="email"/>
          <a:stretch>
            <a:fillRect/>
          </a:stretch>
        </p:blipFill>
        <p:spPr>
          <a:xfrm>
            <a:off x="595" y="0"/>
            <a:ext cx="4018359" cy="5143499"/>
          </a:xfrm>
          <a:prstGeom prst="rect">
            <a:avLst/>
          </a:prstGeom>
        </p:spPr>
      </p:pic>
      <p:sp>
        <p:nvSpPr>
          <p:cNvPr id="6" name="TextBox 5"/>
          <p:cNvSpPr txBox="1"/>
          <p:nvPr/>
        </p:nvSpPr>
        <p:spPr>
          <a:xfrm>
            <a:off x="4495800" y="221218"/>
            <a:ext cx="41148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Spring and Cave</a:t>
            </a:r>
            <a:endParaRPr lang="en-US" b="1" dirty="0">
              <a:solidFill>
                <a:schemeClr val="bg1"/>
              </a:solidFill>
              <a:effectLst>
                <a:outerShdw blurRad="38100" dist="38100" dir="2700000" algn="tl">
                  <a:srgbClr val="000000">
                    <a:alpha val="43137"/>
                  </a:srgbClr>
                </a:outerShdw>
              </a:effectLst>
            </a:endParaRPr>
          </a:p>
        </p:txBody>
      </p:sp>
      <p:sp>
        <p:nvSpPr>
          <p:cNvPr id="7" name="Bevel 6">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Bevel 8">
            <a:hlinkClick r:id="" action="ppaction://hlinkshowjump?jump=nextslide"/>
          </p:cNvPr>
          <p:cNvSpPr/>
          <p:nvPr/>
        </p:nvSpPr>
        <p:spPr>
          <a:xfrm>
            <a:off x="8305800" y="4824092"/>
            <a:ext cx="685800" cy="186058"/>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876800" y="1157228"/>
            <a:ext cx="3886200" cy="2862322"/>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a:t>
            </a:r>
            <a:r>
              <a:rPr lang="en-US" sz="1200" dirty="0" smtClean="0">
                <a:solidFill>
                  <a:schemeClr val="bg1"/>
                </a:solidFill>
                <a:latin typeface="Arial" pitchFamily="34" charset="0"/>
                <a:cs typeface="Arial" pitchFamily="34" charset="0"/>
              </a:rPr>
              <a:t> Monroe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Gap Mills</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a:t>
            </a:r>
            <a:r>
              <a:rPr lang="en-US" sz="1200" dirty="0" smtClean="0">
                <a:solidFill>
                  <a:schemeClr val="bg1"/>
                </a:solidFill>
                <a:latin typeface="Arial" pitchFamily="34" charset="0"/>
                <a:cs typeface="Arial" pitchFamily="34" charset="0"/>
              </a:rPr>
              <a:t>  </a:t>
            </a:r>
            <a:r>
              <a:rPr lang="en-US" sz="1200" dirty="0" err="1" smtClean="0">
                <a:solidFill>
                  <a:schemeClr val="bg1"/>
                </a:solidFill>
                <a:latin typeface="Arial" pitchFamily="34" charset="0"/>
                <a:cs typeface="Arial" pitchFamily="34" charset="0"/>
              </a:rPr>
              <a:t>Waiteville</a:t>
            </a:r>
            <a:r>
              <a:rPr lang="en-US" sz="1200" dirty="0" smtClean="0">
                <a:solidFill>
                  <a:schemeClr val="bg1"/>
                </a:solidFill>
                <a:latin typeface="Arial" pitchFamily="34" charset="0"/>
                <a:cs typeface="Arial" pitchFamily="34" charset="0"/>
              </a:rPr>
              <a:t> Road at intersection with Gap Mills/Zenith Road</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a:t>
            </a:r>
            <a:r>
              <a:rPr lang="en-US" sz="1200" dirty="0" smtClean="0">
                <a:solidFill>
                  <a:schemeClr val="bg1"/>
                </a:solidFill>
                <a:latin typeface="Arial" pitchFamily="34" charset="0"/>
                <a:cs typeface="Arial" pitchFamily="34" charset="0"/>
              </a:rPr>
              <a:t>  Ordovician Black River Limestone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a:t>
            </a:r>
            <a:r>
              <a:rPr lang="en-US" sz="1200" dirty="0" smtClean="0">
                <a:solidFill>
                  <a:schemeClr val="bg1"/>
                </a:solidFill>
                <a:latin typeface="Arial" pitchFamily="34" charset="0"/>
                <a:cs typeface="Arial" pitchFamily="34" charset="0"/>
              </a:rPr>
              <a:t> N 60 E;  23 SE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a:t>
            </a:r>
            <a:r>
              <a:rPr lang="en-US" sz="1200" dirty="0" smtClean="0">
                <a:solidFill>
                  <a:schemeClr val="bg1"/>
                </a:solidFill>
                <a:latin typeface="Arial" pitchFamily="34" charset="0"/>
                <a:cs typeface="Arial" pitchFamily="34" charset="0"/>
              </a:rPr>
              <a:t> Several sink holes are shown in this photo. The rocks at this location are dipping away from the viewer.</a:t>
            </a:r>
          </a:p>
        </p:txBody>
      </p:sp>
      <p:sp>
        <p:nvSpPr>
          <p:cNvPr id="6" name="TextBox 5"/>
          <p:cNvSpPr txBox="1"/>
          <p:nvPr/>
        </p:nvSpPr>
        <p:spPr>
          <a:xfrm>
            <a:off x="4495800" y="221218"/>
            <a:ext cx="41148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Sink Holes</a:t>
            </a:r>
            <a:endParaRPr lang="en-US" b="1" dirty="0">
              <a:solidFill>
                <a:schemeClr val="bg1"/>
              </a:solidFill>
              <a:effectLst>
                <a:outerShdw blurRad="38100" dist="38100" dir="2700000" algn="tl">
                  <a:srgbClr val="000000">
                    <a:alpha val="43137"/>
                  </a:srgbClr>
                </a:outerShdw>
              </a:effectLst>
            </a:endParaRPr>
          </a:p>
        </p:txBody>
      </p:sp>
      <p:pic>
        <p:nvPicPr>
          <p:cNvPr id="7" name="Picture 6" descr="scan0009.jpg"/>
          <p:cNvPicPr>
            <a:picLocks noChangeAspect="1"/>
          </p:cNvPicPr>
          <p:nvPr/>
        </p:nvPicPr>
        <p:blipFill>
          <a:blip r:embed="rId3" cstate="email"/>
          <a:stretch>
            <a:fillRect/>
          </a:stretch>
        </p:blipFill>
        <p:spPr>
          <a:xfrm>
            <a:off x="1" y="724190"/>
            <a:ext cx="4800598" cy="3717792"/>
          </a:xfrm>
          <a:prstGeom prst="rect">
            <a:avLst/>
          </a:prstGeom>
        </p:spPr>
      </p:pic>
      <p:sp>
        <p:nvSpPr>
          <p:cNvPr id="5" name="Bevel 4">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Bevel 7">
            <a:hlinkClick r:id="" action="ppaction://hlinkshowjump?jump=previousslide"/>
          </p:cNvPr>
          <p:cNvSpPr/>
          <p:nvPr/>
        </p:nvSpPr>
        <p:spPr>
          <a:xfrm>
            <a:off x="7620000" y="4824092"/>
            <a:ext cx="685800" cy="186058"/>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1881</TotalTime>
  <Words>1127</Words>
  <Application>Microsoft Office PowerPoint</Application>
  <PresentationFormat>On-screen Show (16:9)</PresentationFormat>
  <Paragraphs>201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Paper</vt:lpstr>
      <vt:lpstr>Photographs of West Virginia Outcrops by County</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WVGES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schleger</dc:creator>
  <cp:lastModifiedBy>schleger</cp:lastModifiedBy>
  <cp:revision>217</cp:revision>
  <dcterms:created xsi:type="dcterms:W3CDTF">2013-11-13T14:29:12Z</dcterms:created>
  <dcterms:modified xsi:type="dcterms:W3CDTF">2014-07-15T15:16:34Z</dcterms:modified>
</cp:coreProperties>
</file>