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58" r:id="rId5"/>
    <p:sldId id="261" r:id="rId6"/>
    <p:sldId id="259" r:id="rId7"/>
    <p:sldId id="257" r:id="rId8"/>
    <p:sldId id="262"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20F7A-9363-4BB3-9C3A-ECFA53D0B5B4}"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20F7A-9363-4BB3-9C3A-ECFA53D0B5B4}"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20F7A-9363-4BB3-9C3A-ECFA53D0B5B4}"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20F7A-9363-4BB3-9C3A-ECFA53D0B5B4}"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20F7A-9363-4BB3-9C3A-ECFA53D0B5B4}"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20F7A-9363-4BB3-9C3A-ECFA53D0B5B4}"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20F7A-9363-4BB3-9C3A-ECFA53D0B5B4}"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20F7A-9363-4BB3-9C3A-ECFA53D0B5B4}"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20F7A-9363-4BB3-9C3A-ECFA53D0B5B4}"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20F7A-9363-4BB3-9C3A-ECFA53D0B5B4}"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20F7A-9363-4BB3-9C3A-ECFA53D0B5B4}"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115A8-57DC-4132-B541-DAE49752E4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20F7A-9363-4BB3-9C3A-ECFA53D0B5B4}" type="datetimeFigureOut">
              <a:rPr lang="en-US" smtClean="0"/>
              <a:pPr/>
              <a:t>12/3/2013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93115A8-57DC-4132-B541-DAE49752E4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1-brownfield-texas-tumbleweeds-670.jpg"/>
          <p:cNvPicPr>
            <a:picLocks noChangeAspect="1"/>
          </p:cNvPicPr>
          <p:nvPr/>
        </p:nvPicPr>
        <p:blipFill>
          <a:blip r:embed="rId2" cstate="print"/>
          <a:stretch>
            <a:fillRect/>
          </a:stretch>
        </p:blipFill>
        <p:spPr>
          <a:xfrm>
            <a:off x="0" y="0"/>
            <a:ext cx="9144000" cy="5143500"/>
          </a:xfrm>
          <a:prstGeom prst="rect">
            <a:avLst/>
          </a:prstGeom>
          <a:scene3d>
            <a:camera prst="orthographicFront"/>
            <a:lightRig rig="soft" dir="t"/>
          </a:scene3d>
        </p:spPr>
      </p:pic>
      <p:sp>
        <p:nvSpPr>
          <p:cNvPr id="6" name="Snip Diagonal Corner Rectangle 5"/>
          <p:cNvSpPr/>
          <p:nvPr/>
        </p:nvSpPr>
        <p:spPr>
          <a:xfrm>
            <a:off x="0" y="361950"/>
            <a:ext cx="9144000" cy="838200"/>
          </a:xfrm>
          <a:prstGeom prst="snip2DiagRect">
            <a:avLst/>
          </a:prstGeom>
          <a:solidFill>
            <a:srgbClr val="996600">
              <a:alpha val="42000"/>
            </a:srgbClr>
          </a:solidFill>
          <a:ln>
            <a:noFill/>
          </a:ln>
          <a:scene3d>
            <a:camera prst="orthographicFront"/>
            <a:lightRig rig="twoPt" dir="t"/>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Weathering and Soils</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gradFill flip="none" rotWithShape="1">
            <a:gsLst>
              <a:gs pos="0">
                <a:schemeClr val="accent1">
                  <a:tint val="66000"/>
                  <a:satMod val="160000"/>
                  <a:alpha val="2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60007" dist="310007" dir="7680000" sy="30000" kx="1300200" algn="ctr" rotWithShape="0">
                  <a:prstClr val="black">
                    <a:alpha val="32000"/>
                  </a:prstClr>
                </a:outerShdw>
              </a:effectLst>
            </a:endParaRPr>
          </a:p>
        </p:txBody>
      </p:sp>
      <p:pic>
        <p:nvPicPr>
          <p:cNvPr id="3" name="Picture 2" descr="Effects of Size Reduction on Total Surface Area.jpg"/>
          <p:cNvPicPr>
            <a:picLocks noChangeAspect="1"/>
          </p:cNvPicPr>
          <p:nvPr/>
        </p:nvPicPr>
        <p:blipFill>
          <a:blip r:embed="rId2" cstate="print"/>
          <a:stretch>
            <a:fillRect/>
          </a:stretch>
        </p:blipFill>
        <p:spPr>
          <a:xfrm>
            <a:off x="4648200" y="514350"/>
            <a:ext cx="4030896" cy="3962400"/>
          </a:xfrm>
          <a:prstGeom prst="rect">
            <a:avLst/>
          </a:prstGeom>
          <a:effectLst>
            <a:outerShdw blurRad="76200" dir="13500000" sy="23000" kx="1200000" algn="br" rotWithShape="0">
              <a:prstClr val="black">
                <a:alpha val="20000"/>
              </a:prstClr>
            </a:outerShdw>
          </a:effectLst>
          <a:scene3d>
            <a:camera prst="orthographicFront"/>
            <a:lightRig rig="threePt" dir="t"/>
          </a:scene3d>
          <a:sp3d contourW="12700">
            <a:bevelT w="114300" prst="artDeco"/>
            <a:contourClr>
              <a:schemeClr val="bg1"/>
            </a:contourClr>
          </a:sp3d>
        </p:spPr>
      </p:pic>
      <p:sp>
        <p:nvSpPr>
          <p:cNvPr id="4" name="TextBox 3"/>
          <p:cNvSpPr txBox="1"/>
          <p:nvPr/>
        </p:nvSpPr>
        <p:spPr>
          <a:xfrm>
            <a:off x="381000" y="1962150"/>
            <a:ext cx="3962400" cy="1323439"/>
          </a:xfrm>
          <a:prstGeom prst="rect">
            <a:avLst/>
          </a:prstGeom>
          <a:noFill/>
        </p:spPr>
        <p:txBody>
          <a:bodyPr wrap="square" rtlCol="0">
            <a:spAutoFit/>
          </a:bodyPr>
          <a:lstStyle/>
          <a:p>
            <a:r>
              <a:rPr lang="en-US" sz="1000" dirty="0" smtClean="0">
                <a:latin typeface="Arial" pitchFamily="34" charset="0"/>
                <a:cs typeface="Arial" pitchFamily="34" charset="0"/>
              </a:rPr>
              <a:t>      Physical </a:t>
            </a:r>
            <a:r>
              <a:rPr lang="en-US" sz="1000" dirty="0">
                <a:latin typeface="Arial" pitchFamily="34" charset="0"/>
                <a:cs typeface="Arial" pitchFamily="34" charset="0"/>
              </a:rPr>
              <a:t>weather reduces the particle size of rocks and in doing so prepare the material for chemical weathering. The rate of all chemical reactions involving solids  is determined by the amount of exposed surface area. These four drawing illustrates sequentially dividing particles into smaller particles. Assuming a dimension of 1 cubic centimeter </a:t>
            </a:r>
            <a:r>
              <a:rPr lang="en-US" sz="1000" dirty="0" smtClean="0">
                <a:latin typeface="Arial" pitchFamily="34" charset="0"/>
                <a:cs typeface="Arial" pitchFamily="34" charset="0"/>
              </a:rPr>
              <a:t>for the cube in drawing A, </a:t>
            </a:r>
            <a:r>
              <a:rPr lang="en-US" sz="1000" dirty="0">
                <a:latin typeface="Arial" pitchFamily="34" charset="0"/>
                <a:cs typeface="Arial" pitchFamily="34" charset="0"/>
              </a:rPr>
              <a:t>one can do a little basic arithmetic to calculate the </a:t>
            </a:r>
            <a:r>
              <a:rPr lang="en-US" sz="1000" dirty="0" smtClean="0">
                <a:latin typeface="Arial" pitchFamily="34" charset="0"/>
                <a:cs typeface="Arial" pitchFamily="34" charset="0"/>
              </a:rPr>
              <a:t>increase in the </a:t>
            </a:r>
            <a:r>
              <a:rPr lang="en-US" sz="1000" dirty="0">
                <a:latin typeface="Arial" pitchFamily="34" charset="0"/>
                <a:cs typeface="Arial" pitchFamily="34" charset="0"/>
              </a:rPr>
              <a:t>overall surface area </a:t>
            </a:r>
            <a:r>
              <a:rPr lang="en-US" sz="1000" dirty="0" smtClean="0">
                <a:latin typeface="Arial" pitchFamily="34" charset="0"/>
                <a:cs typeface="Arial" pitchFamily="34" charset="0"/>
              </a:rPr>
              <a:t>by the time you reached the figure in drawing D.</a:t>
            </a:r>
            <a:endParaRPr lang="en-US" sz="10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1-brownfield-texas-tumbleweeds-670.jpg"/>
          <p:cNvPicPr>
            <a:picLocks noChangeAspect="1"/>
          </p:cNvPicPr>
          <p:nvPr/>
        </p:nvPicPr>
        <p:blipFill>
          <a:blip r:embed="rId2" cstate="print"/>
          <a:stretch>
            <a:fillRect/>
          </a:stretch>
        </p:blipFill>
        <p:spPr>
          <a:xfrm>
            <a:off x="0" y="0"/>
            <a:ext cx="9144000" cy="5143500"/>
          </a:xfrm>
          <a:prstGeom prst="rect">
            <a:avLst/>
          </a:prstGeom>
          <a:blipFill dpi="0" rotWithShape="1">
            <a:blip r:embed="rId2" cstate="print">
              <a:alphaModFix amt="9000"/>
            </a:blip>
            <a:srcRect/>
            <a:stretch>
              <a:fillRect/>
            </a:stretch>
          </a:blipFill>
          <a:ln>
            <a:noFill/>
          </a:ln>
        </p:spPr>
      </p:pic>
      <p:sp>
        <p:nvSpPr>
          <p:cNvPr id="7" name="Rectangle 6"/>
          <p:cNvSpPr/>
          <p:nvPr/>
        </p:nvSpPr>
        <p:spPr>
          <a:xfrm>
            <a:off x="0" y="0"/>
            <a:ext cx="9144000" cy="5143500"/>
          </a:xfrm>
          <a:prstGeom prst="rect">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tion Exchange G101.jpg"/>
          <p:cNvPicPr>
            <a:picLocks noChangeAspect="1"/>
          </p:cNvPicPr>
          <p:nvPr/>
        </p:nvPicPr>
        <p:blipFill>
          <a:blip r:embed="rId3" cstate="print"/>
          <a:stretch>
            <a:fillRect/>
          </a:stretch>
        </p:blipFill>
        <p:spPr>
          <a:xfrm>
            <a:off x="280847" y="361950"/>
            <a:ext cx="4443553" cy="2590800"/>
          </a:xfrm>
          <a:prstGeom prst="rect">
            <a:avLst/>
          </a:prstGeom>
        </p:spPr>
      </p:pic>
      <p:pic>
        <p:nvPicPr>
          <p:cNvPr id="9" name="Picture 8" descr="Soil Horizons G101.jpg"/>
          <p:cNvPicPr>
            <a:picLocks noChangeAspect="1"/>
          </p:cNvPicPr>
          <p:nvPr/>
        </p:nvPicPr>
        <p:blipFill>
          <a:blip r:embed="rId4" cstate="print"/>
          <a:stretch>
            <a:fillRect/>
          </a:stretch>
        </p:blipFill>
        <p:spPr>
          <a:xfrm>
            <a:off x="5029200" y="438150"/>
            <a:ext cx="3866713" cy="2514600"/>
          </a:xfrm>
          <a:prstGeom prst="rect">
            <a:avLst/>
          </a:prstGeom>
        </p:spPr>
      </p:pic>
      <p:sp>
        <p:nvSpPr>
          <p:cNvPr id="10" name="TextBox 9"/>
          <p:cNvSpPr txBox="1"/>
          <p:nvPr/>
        </p:nvSpPr>
        <p:spPr>
          <a:xfrm>
            <a:off x="152400" y="3181350"/>
            <a:ext cx="4724400" cy="861774"/>
          </a:xfrm>
          <a:prstGeom prst="rect">
            <a:avLst/>
          </a:prstGeom>
          <a:noFill/>
        </p:spPr>
        <p:txBody>
          <a:bodyPr wrap="square" rtlCol="0">
            <a:spAutoFit/>
          </a:bodyPr>
          <a:lstStyle/>
          <a:p>
            <a:r>
              <a:rPr lang="en-US" sz="1000" dirty="0" smtClean="0">
                <a:latin typeface="Arial" pitchFamily="34" charset="0"/>
                <a:cs typeface="Arial" pitchFamily="34" charset="0"/>
              </a:rPr>
              <a:t>      Regolith is the accumulation of the solid products of weathering above bedrock. By definition, soil is that part of the regolith that supports plant life out of doors. An older, but useful definition as shown in these two drawings is that soil is that part of the regolith down to the deepest penetration of plant roots.</a:t>
            </a:r>
          </a:p>
          <a:p>
            <a:endParaRPr lang="en-US" sz="1000" dirty="0">
              <a:latin typeface="Arial" pitchFamily="34" charset="0"/>
              <a:cs typeface="Arial" pitchFamily="34" charset="0"/>
            </a:endParaRPr>
          </a:p>
        </p:txBody>
      </p:sp>
      <p:sp>
        <p:nvSpPr>
          <p:cNvPr id="11" name="TextBox 10"/>
          <p:cNvSpPr txBox="1"/>
          <p:nvPr/>
        </p:nvSpPr>
        <p:spPr>
          <a:xfrm>
            <a:off x="5029200" y="3181350"/>
            <a:ext cx="3886200" cy="1169551"/>
          </a:xfrm>
          <a:prstGeom prst="rect">
            <a:avLst/>
          </a:prstGeom>
          <a:noFill/>
        </p:spPr>
        <p:txBody>
          <a:bodyPr wrap="square" rtlCol="0">
            <a:spAutoFit/>
          </a:bodyPr>
          <a:lstStyle/>
          <a:p>
            <a:r>
              <a:rPr lang="en-US" sz="1000" dirty="0" smtClean="0">
                <a:latin typeface="Arial" pitchFamily="34" charset="0"/>
                <a:cs typeface="Arial" pitchFamily="34" charset="0"/>
              </a:rPr>
              <a:t>      If left undisturbed, humid and semi-arid soils develop layers called horizons. The O-horizon and A-horizon consist of the non-decomposed and decomposed plant materials respectively. The E-horizon is a highly leached zone consisting primarily of quartz grains. The B-horizon contains the clay minerals that store the plant nutrients while the C-horizon is regolith presently undergoing conversion to soil.</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1-brownfield-texas-tumbleweeds-670.jpg"/>
          <p:cNvPicPr>
            <a:picLocks noChangeAspect="1"/>
          </p:cNvPicPr>
          <p:nvPr/>
        </p:nvPicPr>
        <p:blipFill>
          <a:blip r:embed="rId2" cstate="print"/>
          <a:stretch>
            <a:fillRect/>
          </a:stretch>
        </p:blipFill>
        <p:spPr>
          <a:xfrm>
            <a:off x="0" y="0"/>
            <a:ext cx="9144000" cy="5143500"/>
          </a:xfrm>
          <a:prstGeom prst="rect">
            <a:avLst/>
          </a:prstGeom>
          <a:blipFill dpi="0" rotWithShape="1">
            <a:blip r:embed="rId2" cstate="print">
              <a:alphaModFix amt="9000"/>
            </a:blip>
            <a:srcRect/>
            <a:stretch>
              <a:fillRect/>
            </a:stretch>
          </a:blipFill>
          <a:ln>
            <a:noFill/>
          </a:ln>
        </p:spPr>
      </p:pic>
      <p:sp>
        <p:nvSpPr>
          <p:cNvPr id="7" name="Rectangle 6"/>
          <p:cNvSpPr/>
          <p:nvPr/>
        </p:nvSpPr>
        <p:spPr>
          <a:xfrm>
            <a:off x="0" y="0"/>
            <a:ext cx="9144000" cy="5143500"/>
          </a:xfrm>
          <a:prstGeom prst="rect">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tion Exchange G101.jpg"/>
          <p:cNvPicPr>
            <a:picLocks noChangeAspect="1"/>
          </p:cNvPicPr>
          <p:nvPr/>
        </p:nvPicPr>
        <p:blipFill>
          <a:blip r:embed="rId3" cstate="print"/>
          <a:stretch>
            <a:fillRect/>
          </a:stretch>
        </p:blipFill>
        <p:spPr>
          <a:xfrm>
            <a:off x="3581400" y="665260"/>
            <a:ext cx="5115333" cy="3811490"/>
          </a:xfrm>
          <a:prstGeom prst="rect">
            <a:avLst/>
          </a:prstGeom>
        </p:spPr>
      </p:pic>
      <p:sp>
        <p:nvSpPr>
          <p:cNvPr id="9" name="TextBox 8"/>
          <p:cNvSpPr txBox="1"/>
          <p:nvPr/>
        </p:nvSpPr>
        <p:spPr>
          <a:xfrm>
            <a:off x="304800" y="1336923"/>
            <a:ext cx="2971800" cy="2092881"/>
          </a:xfrm>
          <a:prstGeom prst="rect">
            <a:avLst/>
          </a:prstGeom>
          <a:noFill/>
        </p:spPr>
        <p:txBody>
          <a:bodyPr wrap="square" rtlCol="0">
            <a:spAutoFit/>
          </a:bodyPr>
          <a:lstStyle/>
          <a:p>
            <a:r>
              <a:rPr lang="en-US" sz="1000" dirty="0" smtClean="0">
                <a:latin typeface="Arial" pitchFamily="34" charset="0"/>
                <a:cs typeface="Arial" pitchFamily="34" charset="0"/>
              </a:rPr>
              <a:t>      A map showing the climatic zonation of the southern 48 states into </a:t>
            </a:r>
            <a:r>
              <a:rPr lang="en-US" sz="1000" dirty="0" smtClean="0">
                <a:latin typeface="Arial" pitchFamily="34" charset="0"/>
                <a:cs typeface="Arial" pitchFamily="34" charset="0"/>
              </a:rPr>
              <a:t>humid (greens and purple), </a:t>
            </a:r>
            <a:r>
              <a:rPr lang="en-US" sz="1000" dirty="0" smtClean="0">
                <a:latin typeface="Arial" pitchFamily="34" charset="0"/>
                <a:cs typeface="Arial" pitchFamily="34" charset="0"/>
              </a:rPr>
              <a:t>semi-arid </a:t>
            </a:r>
            <a:r>
              <a:rPr lang="en-US" sz="1000" dirty="0" smtClean="0">
                <a:latin typeface="Arial" pitchFamily="34" charset="0"/>
                <a:cs typeface="Arial" pitchFamily="34" charset="0"/>
              </a:rPr>
              <a:t>(red) and </a:t>
            </a:r>
            <a:r>
              <a:rPr lang="en-US" sz="1000" dirty="0" smtClean="0">
                <a:latin typeface="Arial" pitchFamily="34" charset="0"/>
                <a:cs typeface="Arial" pitchFamily="34" charset="0"/>
              </a:rPr>
              <a:t>arid </a:t>
            </a:r>
            <a:r>
              <a:rPr lang="en-US" sz="1000" dirty="0" smtClean="0">
                <a:latin typeface="Arial" pitchFamily="34" charset="0"/>
                <a:cs typeface="Arial" pitchFamily="34" charset="0"/>
              </a:rPr>
              <a:t>(light brown) regions </a:t>
            </a:r>
            <a:r>
              <a:rPr lang="en-US" sz="1000" dirty="0" smtClean="0">
                <a:latin typeface="Arial" pitchFamily="34" charset="0"/>
                <a:cs typeface="Arial" pitchFamily="34" charset="0"/>
              </a:rPr>
              <a:t>based on the amount of annual precipitation. A temperate humid climate is one that receives in excess of 20 inches of precipitation per year. A semi-arid region is one that receives between 10 inches and 20 inches of precipitation while an arid region receives less that 10 inches of precipitation per year. Note from the map that the southern 48 States are nearly equally divided along the 100</a:t>
            </a:r>
            <a:r>
              <a:rPr lang="en-US" sz="1000" baseline="30000" dirty="0" smtClean="0">
                <a:latin typeface="Arial" pitchFamily="34" charset="0"/>
                <a:cs typeface="Arial" pitchFamily="34" charset="0"/>
              </a:rPr>
              <a:t>th</a:t>
            </a:r>
            <a:r>
              <a:rPr lang="en-US" sz="1000" dirty="0" smtClean="0">
                <a:latin typeface="Arial" pitchFamily="34" charset="0"/>
                <a:cs typeface="Arial" pitchFamily="34" charset="0"/>
              </a:rPr>
              <a:t> meridian into humid and semi-arid climates</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1-brownfield-texas-tumbleweeds-670.jpg"/>
          <p:cNvPicPr>
            <a:picLocks noChangeAspect="1"/>
          </p:cNvPicPr>
          <p:nvPr/>
        </p:nvPicPr>
        <p:blipFill>
          <a:blip r:embed="rId2" cstate="print"/>
          <a:stretch>
            <a:fillRect/>
          </a:stretch>
        </p:blipFill>
        <p:spPr>
          <a:xfrm>
            <a:off x="0" y="0"/>
            <a:ext cx="9144000" cy="5143500"/>
          </a:xfrm>
          <a:prstGeom prst="rect">
            <a:avLst/>
          </a:prstGeom>
          <a:blipFill dpi="0" rotWithShape="1">
            <a:blip r:embed="rId2" cstate="print">
              <a:alphaModFix amt="9000"/>
            </a:blip>
            <a:srcRect/>
            <a:stretch>
              <a:fillRect/>
            </a:stretch>
          </a:blipFill>
          <a:ln>
            <a:noFill/>
          </a:ln>
        </p:spPr>
      </p:pic>
      <p:sp>
        <p:nvSpPr>
          <p:cNvPr id="7" name="Rectangle 6"/>
          <p:cNvSpPr/>
          <p:nvPr/>
        </p:nvSpPr>
        <p:spPr>
          <a:xfrm>
            <a:off x="0" y="-26670"/>
            <a:ext cx="9144000" cy="5143500"/>
          </a:xfrm>
          <a:prstGeom prst="rect">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tion Exchange G101.jpg"/>
          <p:cNvPicPr>
            <a:picLocks noChangeAspect="1"/>
          </p:cNvPicPr>
          <p:nvPr/>
        </p:nvPicPr>
        <p:blipFill>
          <a:blip r:embed="rId3" cstate="print"/>
          <a:stretch>
            <a:fillRect/>
          </a:stretch>
        </p:blipFill>
        <p:spPr>
          <a:xfrm>
            <a:off x="5219237" y="361950"/>
            <a:ext cx="3467563" cy="4226014"/>
          </a:xfrm>
          <a:prstGeom prst="rect">
            <a:avLst/>
          </a:prstGeom>
        </p:spPr>
      </p:pic>
      <p:sp>
        <p:nvSpPr>
          <p:cNvPr id="10" name="TextBox 9"/>
          <p:cNvSpPr txBox="1"/>
          <p:nvPr/>
        </p:nvSpPr>
        <p:spPr>
          <a:xfrm>
            <a:off x="381000" y="438150"/>
            <a:ext cx="4572000" cy="4247317"/>
          </a:xfrm>
          <a:prstGeom prst="rect">
            <a:avLst/>
          </a:prstGeom>
          <a:noFill/>
        </p:spPr>
        <p:txBody>
          <a:bodyPr wrap="square" rtlCol="0">
            <a:spAutoFit/>
          </a:bodyPr>
          <a:lstStyle/>
          <a:p>
            <a:r>
              <a:rPr lang="en-US" sz="1000" dirty="0" smtClean="0">
                <a:latin typeface="Arial" pitchFamily="34" charset="0"/>
                <a:cs typeface="Arial" pitchFamily="34" charset="0"/>
              </a:rPr>
              <a:t>      The chart shows the development of soil horizons under humid, semi-arid, arid, and tropical conditions. The older terms, </a:t>
            </a:r>
            <a:r>
              <a:rPr lang="en-US" sz="1000" dirty="0" err="1" smtClean="0">
                <a:latin typeface="Arial" pitchFamily="34" charset="0"/>
                <a:cs typeface="Arial" pitchFamily="34" charset="0"/>
              </a:rPr>
              <a:t>pedalfer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pedocal</a:t>
            </a:r>
            <a:r>
              <a:rPr lang="en-US" sz="1000" dirty="0" smtClean="0">
                <a:latin typeface="Arial" pitchFamily="34" charset="0"/>
                <a:cs typeface="Arial" pitchFamily="34" charset="0"/>
              </a:rPr>
              <a:t>, and laterite, although still used world wide, have been replaced in the U.S.by the U.S. Dept. of Agriculture to </a:t>
            </a:r>
            <a:r>
              <a:rPr lang="en-US" sz="1000" dirty="0" err="1" smtClean="0">
                <a:latin typeface="Arial" pitchFamily="34" charset="0"/>
                <a:cs typeface="Arial" pitchFamily="34" charset="0"/>
              </a:rPr>
              <a:t>ultisols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spodosols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mollisols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aridosols</a:t>
            </a:r>
            <a:r>
              <a:rPr lang="en-US" sz="1000" dirty="0" smtClean="0">
                <a:latin typeface="Arial" pitchFamily="34" charset="0"/>
                <a:cs typeface="Arial" pitchFamily="34" charset="0"/>
              </a:rPr>
              <a:t>, and </a:t>
            </a:r>
            <a:r>
              <a:rPr lang="en-US" sz="1000" dirty="0" err="1" smtClean="0">
                <a:latin typeface="Arial" pitchFamily="34" charset="0"/>
                <a:cs typeface="Arial" pitchFamily="34" charset="0"/>
              </a:rPr>
              <a:t>oxisols</a:t>
            </a:r>
            <a:r>
              <a:rPr lang="en-US" sz="1000" dirty="0" smtClean="0">
                <a:latin typeface="Arial" pitchFamily="34" charset="0"/>
                <a:cs typeface="Arial" pitchFamily="34" charset="0"/>
              </a:rPr>
              <a:t>. The new classification made two major changes. One was to recognize two types of forest soils, the </a:t>
            </a:r>
            <a:r>
              <a:rPr lang="en-US" sz="1000" dirty="0" err="1" smtClean="0">
                <a:latin typeface="Arial" pitchFamily="34" charset="0"/>
                <a:cs typeface="Arial" pitchFamily="34" charset="0"/>
              </a:rPr>
              <a:t>spodosols</a:t>
            </a:r>
            <a:r>
              <a:rPr lang="en-US" sz="1000" dirty="0" smtClean="0">
                <a:latin typeface="Arial" pitchFamily="34" charset="0"/>
                <a:cs typeface="Arial" pitchFamily="34" charset="0"/>
              </a:rPr>
              <a:t> of conifer forests and the </a:t>
            </a:r>
            <a:r>
              <a:rPr lang="en-US" sz="1000" dirty="0" err="1" smtClean="0">
                <a:latin typeface="Arial" pitchFamily="34" charset="0"/>
                <a:cs typeface="Arial" pitchFamily="34" charset="0"/>
              </a:rPr>
              <a:t>ultisols</a:t>
            </a:r>
            <a:r>
              <a:rPr lang="en-US" sz="1000" dirty="0" smtClean="0">
                <a:latin typeface="Arial" pitchFamily="34" charset="0"/>
                <a:cs typeface="Arial" pitchFamily="34" charset="0"/>
              </a:rPr>
              <a:t> of hardwood forests. The other change was to make a separate classification for arid regions by introducing the </a:t>
            </a:r>
            <a:r>
              <a:rPr lang="en-US" sz="1000" dirty="0" err="1" smtClean="0">
                <a:latin typeface="Arial" pitchFamily="34" charset="0"/>
                <a:cs typeface="Arial" pitchFamily="34" charset="0"/>
              </a:rPr>
              <a:t>aridosol</a:t>
            </a:r>
            <a:r>
              <a:rPr lang="en-US" sz="1000" dirty="0" smtClean="0">
                <a:latin typeface="Arial" pitchFamily="34" charset="0"/>
                <a:cs typeface="Arial" pitchFamily="34" charset="0"/>
              </a:rPr>
              <a:t>. The chart illustrates the distribution of horizons as determined by the relative dominance of the two sources of water that control the formation of the soils as indicated by the lengths of the arrows for acidic rainwater (R) and neutral to alkaline groundwater (G). In both forest soils, the dominance of acid rainwater renders the soils acid. However, with lime treatment, these soils are some of the best agricultural soils. Of all the soils, the </a:t>
            </a:r>
            <a:r>
              <a:rPr lang="en-US" sz="1000" dirty="0" err="1" smtClean="0">
                <a:latin typeface="Arial" pitchFamily="34" charset="0"/>
                <a:cs typeface="Arial" pitchFamily="34" charset="0"/>
              </a:rPr>
              <a:t>mollisols</a:t>
            </a:r>
            <a:r>
              <a:rPr lang="en-US" sz="1000" dirty="0" smtClean="0">
                <a:latin typeface="Arial" pitchFamily="34" charset="0"/>
                <a:cs typeface="Arial" pitchFamily="34" charset="0"/>
              </a:rPr>
              <a:t> of the grasslands are the best agricultural soils because of the self-neutralization provided by the alkaline groundwater which over-dominates the acid rain water. Before humans became involved, the </a:t>
            </a:r>
            <a:r>
              <a:rPr lang="en-US" sz="1000" dirty="0" err="1" smtClean="0">
                <a:latin typeface="Arial" pitchFamily="34" charset="0"/>
                <a:cs typeface="Arial" pitchFamily="34" charset="0"/>
              </a:rPr>
              <a:t>mollisols</a:t>
            </a:r>
            <a:r>
              <a:rPr lang="en-US" sz="1000" dirty="0" smtClean="0">
                <a:latin typeface="Arial" pitchFamily="34" charset="0"/>
                <a:cs typeface="Arial" pitchFamily="34" charset="0"/>
              </a:rPr>
              <a:t> were the soils of the worlds great grasslands. Every continent has a great grassland. When humans came onto the scene, they plowed the natural grasses under and planted other grasses such as wheat, oats, and barley, giving rise to the term “The Breadbasket Soils.“ The </a:t>
            </a:r>
            <a:r>
              <a:rPr lang="en-US" sz="1000" dirty="0" err="1" smtClean="0">
                <a:latin typeface="Arial" pitchFamily="34" charset="0"/>
                <a:cs typeface="Arial" pitchFamily="34" charset="0"/>
              </a:rPr>
              <a:t>aridosol</a:t>
            </a:r>
            <a:r>
              <a:rPr lang="en-US" sz="1000" dirty="0" smtClean="0">
                <a:latin typeface="Arial" pitchFamily="34" charset="0"/>
                <a:cs typeface="Arial" pitchFamily="34" charset="0"/>
              </a:rPr>
              <a:t> is different in that there are no horizons ,the materials is essentially nothing but unaltered regolith. The </a:t>
            </a:r>
            <a:r>
              <a:rPr lang="en-US" sz="1000" dirty="0" err="1" smtClean="0">
                <a:latin typeface="Arial" pitchFamily="34" charset="0"/>
                <a:cs typeface="Arial" pitchFamily="34" charset="0"/>
              </a:rPr>
              <a:t>aridosol</a:t>
            </a:r>
            <a:r>
              <a:rPr lang="en-US" sz="1000" dirty="0" smtClean="0">
                <a:latin typeface="Arial" pitchFamily="34" charset="0"/>
                <a:cs typeface="Arial" pitchFamily="34" charset="0"/>
              </a:rPr>
              <a:t> is super-dominated by alkaline salts</a:t>
            </a:r>
            <a:r>
              <a:rPr lang="en-US" sz="1000" dirty="0">
                <a:latin typeface="Arial" pitchFamily="34" charset="0"/>
                <a:cs typeface="Arial" pitchFamily="34" charset="0"/>
              </a:rPr>
              <a:t> </a:t>
            </a:r>
            <a:r>
              <a:rPr lang="en-US" sz="1000" dirty="0" smtClean="0">
                <a:latin typeface="Arial" pitchFamily="34" charset="0"/>
                <a:cs typeface="Arial" pitchFamily="34" charset="0"/>
              </a:rPr>
              <a:t>that are deposited by the evaporation of rising groundwater. Because of the intense chemical weathering, the </a:t>
            </a:r>
            <a:r>
              <a:rPr lang="en-US" sz="1000" dirty="0" err="1" smtClean="0">
                <a:latin typeface="Arial" pitchFamily="34" charset="0"/>
                <a:cs typeface="Arial" pitchFamily="34" charset="0"/>
              </a:rPr>
              <a:t>oxisols</a:t>
            </a:r>
            <a:r>
              <a:rPr lang="en-US" sz="1000" dirty="0" smtClean="0">
                <a:latin typeface="Arial" pitchFamily="34" charset="0"/>
                <a:cs typeface="Arial" pitchFamily="34" charset="0"/>
              </a:rPr>
              <a:t> consist of a mixture of iron oxide from the oxidation of the </a:t>
            </a:r>
            <a:r>
              <a:rPr lang="en-US" sz="1000" dirty="0" err="1" smtClean="0">
                <a:latin typeface="Arial" pitchFamily="34" charset="0"/>
                <a:cs typeface="Arial" pitchFamily="34" charset="0"/>
              </a:rPr>
              <a:t>ferro-magnesian</a:t>
            </a:r>
            <a:r>
              <a:rPr lang="en-US" sz="1000" dirty="0" smtClean="0">
                <a:latin typeface="Arial" pitchFamily="34" charset="0"/>
                <a:cs typeface="Arial" pitchFamily="34" charset="0"/>
              </a:rPr>
              <a:t> minerals, aluminum and silicon from the decomposition of the clay minerals and silica in the form of quartz. The </a:t>
            </a:r>
            <a:r>
              <a:rPr lang="en-US" sz="1000" dirty="0" err="1" smtClean="0">
                <a:latin typeface="Arial" pitchFamily="34" charset="0"/>
                <a:cs typeface="Arial" pitchFamily="34" charset="0"/>
              </a:rPr>
              <a:t>oxisols</a:t>
            </a:r>
            <a:r>
              <a:rPr lang="en-US" sz="1000" dirty="0" smtClean="0">
                <a:latin typeface="Arial" pitchFamily="34" charset="0"/>
                <a:cs typeface="Arial" pitchFamily="34" charset="0"/>
              </a:rPr>
              <a:t> are our major source of bauxite, the ore of aluminum.  </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1-brownfield-texas-tumbleweeds-670.jpg"/>
          <p:cNvPicPr>
            <a:picLocks noChangeAspect="1"/>
          </p:cNvPicPr>
          <p:nvPr/>
        </p:nvPicPr>
        <p:blipFill>
          <a:blip r:embed="rId2" cstate="print"/>
          <a:stretch>
            <a:fillRect/>
          </a:stretch>
        </p:blipFill>
        <p:spPr>
          <a:xfrm>
            <a:off x="0" y="0"/>
            <a:ext cx="9144000" cy="5143500"/>
          </a:xfrm>
          <a:prstGeom prst="rect">
            <a:avLst/>
          </a:prstGeom>
          <a:blipFill dpi="0" rotWithShape="1">
            <a:blip r:embed="rId2" cstate="print">
              <a:alphaModFix amt="9000"/>
            </a:blip>
            <a:srcRect/>
            <a:stretch>
              <a:fillRect/>
            </a:stretch>
          </a:blipFill>
          <a:ln>
            <a:noFill/>
          </a:ln>
        </p:spPr>
      </p:pic>
      <p:sp>
        <p:nvSpPr>
          <p:cNvPr id="7" name="Rectangle 6"/>
          <p:cNvSpPr/>
          <p:nvPr/>
        </p:nvSpPr>
        <p:spPr>
          <a:xfrm>
            <a:off x="0" y="0"/>
            <a:ext cx="9144000" cy="5143500"/>
          </a:xfrm>
          <a:prstGeom prst="rect">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tion Exchange G101.jpg"/>
          <p:cNvPicPr>
            <a:picLocks noChangeAspect="1"/>
          </p:cNvPicPr>
          <p:nvPr/>
        </p:nvPicPr>
        <p:blipFill>
          <a:blip r:embed="rId3" cstate="print"/>
          <a:stretch>
            <a:fillRect/>
          </a:stretch>
        </p:blipFill>
        <p:spPr>
          <a:xfrm>
            <a:off x="5562600" y="285749"/>
            <a:ext cx="3048000" cy="4508459"/>
          </a:xfrm>
          <a:prstGeom prst="rect">
            <a:avLst/>
          </a:prstGeom>
        </p:spPr>
      </p:pic>
      <p:sp>
        <p:nvSpPr>
          <p:cNvPr id="9" name="TextBox 8"/>
          <p:cNvSpPr txBox="1"/>
          <p:nvPr/>
        </p:nvSpPr>
        <p:spPr>
          <a:xfrm>
            <a:off x="914400" y="2190750"/>
            <a:ext cx="4191000" cy="553998"/>
          </a:xfrm>
          <a:prstGeom prst="rect">
            <a:avLst/>
          </a:prstGeom>
          <a:noFill/>
        </p:spPr>
        <p:txBody>
          <a:bodyPr wrap="square" rtlCol="0">
            <a:spAutoFit/>
          </a:bodyPr>
          <a:lstStyle/>
          <a:p>
            <a:r>
              <a:rPr lang="en-US" sz="1000" dirty="0" smtClean="0">
                <a:latin typeface="Arial" pitchFamily="34" charset="0"/>
                <a:cs typeface="Arial" pitchFamily="34" charset="0"/>
              </a:rPr>
              <a:t>      A </a:t>
            </a:r>
            <a:r>
              <a:rPr lang="en-US" sz="1000" dirty="0" smtClean="0">
                <a:latin typeface="Arial" pitchFamily="34" charset="0"/>
                <a:cs typeface="Arial" pitchFamily="34" charset="0"/>
              </a:rPr>
              <a:t>chemical summary </a:t>
            </a:r>
            <a:r>
              <a:rPr lang="en-US" sz="1000" dirty="0" smtClean="0">
                <a:latin typeface="Arial" pitchFamily="34" charset="0"/>
                <a:cs typeface="Arial" pitchFamily="34" charset="0"/>
              </a:rPr>
              <a:t>of the three most important chemical weathering processes, oxidation, dissolution by carbonation, and carbonation/hydrolysis.</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1-brownfield-texas-tumbleweeds-670.jpg"/>
          <p:cNvPicPr>
            <a:picLocks noChangeAspect="1"/>
          </p:cNvPicPr>
          <p:nvPr/>
        </p:nvPicPr>
        <p:blipFill>
          <a:blip r:embed="rId2" cstate="print"/>
          <a:stretch>
            <a:fillRect/>
          </a:stretch>
        </p:blipFill>
        <p:spPr>
          <a:xfrm>
            <a:off x="0" y="0"/>
            <a:ext cx="9144000" cy="5143500"/>
          </a:xfrm>
          <a:prstGeom prst="rect">
            <a:avLst/>
          </a:prstGeom>
          <a:blipFill dpi="0" rotWithShape="1">
            <a:blip r:embed="rId2" cstate="print">
              <a:alphaModFix amt="9000"/>
            </a:blip>
            <a:srcRect/>
            <a:stretch>
              <a:fillRect/>
            </a:stretch>
          </a:blipFill>
          <a:ln>
            <a:noFill/>
          </a:ln>
        </p:spPr>
      </p:pic>
      <p:sp>
        <p:nvSpPr>
          <p:cNvPr id="7" name="Rectangle 6"/>
          <p:cNvSpPr/>
          <p:nvPr/>
        </p:nvSpPr>
        <p:spPr>
          <a:xfrm>
            <a:off x="0" y="0"/>
            <a:ext cx="9144000" cy="5143500"/>
          </a:xfrm>
          <a:prstGeom prst="rect">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tion Exchange G101.jpg"/>
          <p:cNvPicPr>
            <a:picLocks noChangeAspect="1"/>
          </p:cNvPicPr>
          <p:nvPr/>
        </p:nvPicPr>
        <p:blipFill>
          <a:blip r:embed="rId3" cstate="print"/>
          <a:stretch>
            <a:fillRect/>
          </a:stretch>
        </p:blipFill>
        <p:spPr>
          <a:xfrm>
            <a:off x="5264449" y="361950"/>
            <a:ext cx="3556333" cy="4343400"/>
          </a:xfrm>
          <a:prstGeom prst="rect">
            <a:avLst/>
          </a:prstGeom>
        </p:spPr>
      </p:pic>
      <p:sp>
        <p:nvSpPr>
          <p:cNvPr id="9" name="TextBox 8"/>
          <p:cNvSpPr txBox="1"/>
          <p:nvPr/>
        </p:nvSpPr>
        <p:spPr>
          <a:xfrm>
            <a:off x="533400" y="1428750"/>
            <a:ext cx="4419600" cy="2400657"/>
          </a:xfrm>
          <a:prstGeom prst="rect">
            <a:avLst/>
          </a:prstGeom>
          <a:noFill/>
        </p:spPr>
        <p:txBody>
          <a:bodyPr wrap="square" rtlCol="0">
            <a:spAutoFit/>
          </a:bodyPr>
          <a:lstStyle/>
          <a:p>
            <a:r>
              <a:rPr lang="en-US" sz="1000" dirty="0" smtClean="0">
                <a:latin typeface="Arial" pitchFamily="34" charset="0"/>
                <a:cs typeface="Arial" pitchFamily="34" charset="0"/>
              </a:rPr>
              <a:t>      A summary of the processes of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adsorption and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exchange and how they are involved in the neutralization of acid soils and in the providing of essential nutrients to plants are illustrated in these drawings. Because of the lack of </a:t>
            </a:r>
            <a:r>
              <a:rPr lang="en-US" sz="1000" dirty="0" err="1" smtClean="0">
                <a:latin typeface="Arial" pitchFamily="34" charset="0"/>
                <a:cs typeface="Arial" pitchFamily="34" charset="0"/>
              </a:rPr>
              <a:t>cations</a:t>
            </a:r>
            <a:r>
              <a:rPr lang="en-US" sz="1000" dirty="0" smtClean="0">
                <a:latin typeface="Arial" pitchFamily="34" charset="0"/>
                <a:cs typeface="Arial" pitchFamily="34" charset="0"/>
              </a:rPr>
              <a:t> within their crystal lattices, nearly all clay mineral particles are negatively charged.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adsorption refers to the ability for the clay minerals to remove </a:t>
            </a:r>
            <a:r>
              <a:rPr lang="en-US" sz="1000" dirty="0" err="1" smtClean="0">
                <a:latin typeface="Arial" pitchFamily="34" charset="0"/>
                <a:cs typeface="Arial" pitchFamily="34" charset="0"/>
              </a:rPr>
              <a:t>cations</a:t>
            </a:r>
            <a:r>
              <a:rPr lang="en-US" sz="1000" dirty="0" smtClean="0">
                <a:latin typeface="Arial" pitchFamily="34" charset="0"/>
                <a:cs typeface="Arial" pitchFamily="34" charset="0"/>
              </a:rPr>
              <a:t> from soil water and adsorb them to the surfaces of their particles in order to neutralize the negative charge.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exchange refers to the ability of clay minerals to exchange one type of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for another. It is by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exchange that the clay minerals in acid soils are able to exchange the acid hydrogen ions for calcium ions applied to the soil by the use of agricultural lime (powdered limestone), thereby neutralizing the acidity of the soil.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exchange is also the process used by plants to exchange hydrogen ions created by the dissociation of  carbonic acid secreted on their roots for </a:t>
            </a:r>
            <a:r>
              <a:rPr lang="en-US" sz="1000" dirty="0" err="1" smtClean="0">
                <a:latin typeface="Arial" pitchFamily="34" charset="0"/>
                <a:cs typeface="Arial" pitchFamily="34" charset="0"/>
              </a:rPr>
              <a:t>cation</a:t>
            </a:r>
            <a:r>
              <a:rPr lang="en-US" sz="1000" dirty="0" smtClean="0">
                <a:latin typeface="Arial" pitchFamily="34" charset="0"/>
                <a:cs typeface="Arial" pitchFamily="34" charset="0"/>
              </a:rPr>
              <a:t> nutrients held on the surfaces of neutralized clay minerals.</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1-brownfield-texas-tumbleweeds-670.jpg"/>
          <p:cNvPicPr>
            <a:picLocks noChangeAspect="1"/>
          </p:cNvPicPr>
          <p:nvPr/>
        </p:nvPicPr>
        <p:blipFill>
          <a:blip r:embed="rId2" cstate="print"/>
          <a:stretch>
            <a:fillRect/>
          </a:stretch>
        </p:blipFill>
        <p:spPr>
          <a:xfrm>
            <a:off x="0" y="0"/>
            <a:ext cx="9144000" cy="5143500"/>
          </a:xfrm>
          <a:prstGeom prst="rect">
            <a:avLst/>
          </a:prstGeom>
          <a:blipFill dpi="0" rotWithShape="1">
            <a:blip r:embed="rId2" cstate="print">
              <a:alphaModFix amt="9000"/>
            </a:blip>
            <a:srcRect/>
            <a:stretch>
              <a:fillRect/>
            </a:stretch>
          </a:blipFill>
          <a:ln>
            <a:noFill/>
          </a:ln>
        </p:spPr>
      </p:pic>
      <p:sp>
        <p:nvSpPr>
          <p:cNvPr id="7" name="Rectangle 6"/>
          <p:cNvSpPr/>
          <p:nvPr/>
        </p:nvSpPr>
        <p:spPr>
          <a:xfrm>
            <a:off x="0" y="0"/>
            <a:ext cx="9144000" cy="5143500"/>
          </a:xfrm>
          <a:prstGeom prst="rect">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tion Exchange G101.jpg"/>
          <p:cNvPicPr>
            <a:picLocks noChangeAspect="1"/>
          </p:cNvPicPr>
          <p:nvPr/>
        </p:nvPicPr>
        <p:blipFill>
          <a:blip r:embed="rId3" cstate="print"/>
          <a:stretch>
            <a:fillRect/>
          </a:stretch>
        </p:blipFill>
        <p:spPr>
          <a:xfrm>
            <a:off x="4114800" y="1504950"/>
            <a:ext cx="4608216" cy="2354088"/>
          </a:xfrm>
          <a:prstGeom prst="rect">
            <a:avLst/>
          </a:prstGeom>
        </p:spPr>
      </p:pic>
      <p:sp>
        <p:nvSpPr>
          <p:cNvPr id="10" name="TextBox 9"/>
          <p:cNvSpPr txBox="1"/>
          <p:nvPr/>
        </p:nvSpPr>
        <p:spPr>
          <a:xfrm>
            <a:off x="609600" y="2266950"/>
            <a:ext cx="3200400" cy="553998"/>
          </a:xfrm>
          <a:prstGeom prst="rect">
            <a:avLst/>
          </a:prstGeom>
          <a:noFill/>
        </p:spPr>
        <p:txBody>
          <a:bodyPr wrap="square" rtlCol="0">
            <a:spAutoFit/>
          </a:bodyPr>
          <a:lstStyle/>
          <a:p>
            <a:r>
              <a:rPr lang="en-US" sz="1000" dirty="0" smtClean="0">
                <a:latin typeface="Arial" pitchFamily="34" charset="0"/>
                <a:cs typeface="Arial" pitchFamily="34" charset="0"/>
              </a:rPr>
              <a:t>      </a:t>
            </a:r>
            <a:r>
              <a:rPr lang="en-US" sz="1000" dirty="0" smtClean="0">
                <a:latin typeface="Arial" pitchFamily="34" charset="0"/>
                <a:cs typeface="Arial" pitchFamily="34" charset="0"/>
              </a:rPr>
              <a:t>General summary of United States climatic regions, </a:t>
            </a:r>
            <a:r>
              <a:rPr lang="en-US" sz="1000" dirty="0" smtClean="0">
                <a:latin typeface="Arial" pitchFamily="34" charset="0"/>
                <a:cs typeface="Arial" pitchFamily="34" charset="0"/>
              </a:rPr>
              <a:t>soil types, older soil names, and the newer USDA soil </a:t>
            </a:r>
            <a:r>
              <a:rPr lang="en-US" sz="1000" dirty="0" smtClean="0">
                <a:latin typeface="Arial" pitchFamily="34" charset="0"/>
                <a:cs typeface="Arial" pitchFamily="34" charset="0"/>
              </a:rPr>
              <a:t>nomenclature.</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932</Words>
  <Application>Microsoft Office PowerPoint</Application>
  <PresentationFormat>On-screen Show (16:9)</PresentationFormat>
  <Paragraphs>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schleger</dc:creator>
  <cp:lastModifiedBy>repine</cp:lastModifiedBy>
  <cp:revision>44</cp:revision>
  <dcterms:created xsi:type="dcterms:W3CDTF">2013-05-29T18:56:19Z</dcterms:created>
  <dcterms:modified xsi:type="dcterms:W3CDTF">2013-12-03T18:26:59Z</dcterms:modified>
</cp:coreProperties>
</file>