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2" d="100"/>
          <a:sy n="112" d="100"/>
        </p:scale>
        <p:origin x="-610" y="-72"/>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F1235B-56B4-4157-8C46-91E460796BB9}" type="datetimeFigureOut">
              <a:rPr lang="en-US" smtClean="0"/>
              <a:pPr/>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0D422B-2638-4E98-8581-8076410BC57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F1235B-56B4-4157-8C46-91E460796BB9}" type="datetimeFigureOut">
              <a:rPr lang="en-US" smtClean="0"/>
              <a:pPr/>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0D422B-2638-4E98-8581-8076410BC5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F1235B-56B4-4157-8C46-91E460796BB9}" type="datetimeFigureOut">
              <a:rPr lang="en-US" smtClean="0"/>
              <a:pPr/>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0D422B-2638-4E98-8581-8076410BC5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F1235B-56B4-4157-8C46-91E460796BB9}" type="datetimeFigureOut">
              <a:rPr lang="en-US" smtClean="0"/>
              <a:pPr/>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0D422B-2638-4E98-8581-8076410BC57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F1235B-56B4-4157-8C46-91E460796BB9}" type="datetimeFigureOut">
              <a:rPr lang="en-US" smtClean="0"/>
              <a:pPr/>
              <a:t>12/3/2013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0D422B-2638-4E98-8581-8076410BC5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F1235B-56B4-4157-8C46-91E460796BB9}" type="datetimeFigureOut">
              <a:rPr lang="en-US" smtClean="0"/>
              <a:pPr/>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0D422B-2638-4E98-8581-8076410BC5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F1235B-56B4-4157-8C46-91E460796BB9}" type="datetimeFigureOut">
              <a:rPr lang="en-US" smtClean="0"/>
              <a:pPr/>
              <a:t>12/3/2013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0D422B-2638-4E98-8581-8076410BC5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F1235B-56B4-4157-8C46-91E460796BB9}" type="datetimeFigureOut">
              <a:rPr lang="en-US" smtClean="0"/>
              <a:pPr/>
              <a:t>12/3/2013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0D422B-2638-4E98-8581-8076410BC5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F1235B-56B4-4157-8C46-91E460796BB9}" type="datetimeFigureOut">
              <a:rPr lang="en-US" smtClean="0"/>
              <a:pPr/>
              <a:t>12/3/2013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0D422B-2638-4E98-8581-8076410BC5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F1235B-56B4-4157-8C46-91E460796BB9}" type="datetimeFigureOut">
              <a:rPr lang="en-US" smtClean="0"/>
              <a:pPr/>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0D422B-2638-4E98-8581-8076410BC5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F1235B-56B4-4157-8C46-91E460796BB9}" type="datetimeFigureOut">
              <a:rPr lang="en-US" smtClean="0"/>
              <a:pPr/>
              <a:t>12/3/2013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0D422B-2638-4E98-8581-8076410BC5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BF1235B-56B4-4157-8C46-91E460796BB9}" type="datetimeFigureOut">
              <a:rPr lang="en-US" smtClean="0"/>
              <a:pPr/>
              <a:t>12/3/2013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250D422B-2638-4E98-8581-8076410BC57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52400" y="4219750"/>
            <a:ext cx="990600" cy="790400"/>
          </a:xfrm>
          <a:prstGeom prst="rect">
            <a:avLst/>
          </a:prstGeom>
          <a:noFill/>
          <a:ln w="9525">
            <a:noFill/>
            <a:miter lim="800000"/>
            <a:headEnd/>
            <a:tailEnd/>
          </a:ln>
        </p:spPr>
      </p:pic>
      <p:sp>
        <p:nvSpPr>
          <p:cNvPr id="6" name="Rectangle 5"/>
          <p:cNvSpPr/>
          <p:nvPr/>
        </p:nvSpPr>
        <p:spPr>
          <a:xfrm>
            <a:off x="0" y="0"/>
            <a:ext cx="9144000" cy="5143500"/>
          </a:xfrm>
          <a:prstGeom prst="rect">
            <a:avLst/>
          </a:prstGeom>
          <a:gradFill flip="none" rotWithShape="1">
            <a:gsLst>
              <a:gs pos="0">
                <a:schemeClr val="accent1">
                  <a:tint val="66000"/>
                  <a:satMod val="160000"/>
                  <a:alpha val="2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outerShdw blurRad="60007" dist="310007" dir="7680000" sy="30000" kx="1300200" algn="ctr" rotWithShape="0">
                  <a:prstClr val="black">
                    <a:alpha val="32000"/>
                  </a:prstClr>
                </a:outerShdw>
              </a:effectLst>
            </a:endParaRPr>
          </a:p>
        </p:txBody>
      </p:sp>
      <p:sp>
        <p:nvSpPr>
          <p:cNvPr id="2" name="Title 1"/>
          <p:cNvSpPr>
            <a:spLocks noGrp="1"/>
          </p:cNvSpPr>
          <p:nvPr>
            <p:ph type="ctrTitle"/>
          </p:nvPr>
        </p:nvSpPr>
        <p:spPr>
          <a:xfrm>
            <a:off x="685800" y="1926431"/>
            <a:ext cx="7772400" cy="1102519"/>
          </a:xfrm>
        </p:spPr>
        <p:txBody>
          <a:bodyPr>
            <a:normAutofit/>
            <a:scene3d>
              <a:camera prst="orthographicFront"/>
              <a:lightRig rig="glow" dir="tl">
                <a:rot lat="0" lon="0" rev="5400000"/>
              </a:lightRig>
            </a:scene3d>
            <a:sp3d contourW="12700">
              <a:bevelT w="25400" h="25400"/>
              <a:contourClr>
                <a:schemeClr val="accent6">
                  <a:shade val="73000"/>
                </a:schemeClr>
              </a:contourClr>
            </a:sp3d>
          </a:bodyPr>
          <a:lstStyle/>
          <a:p>
            <a:r>
              <a:rPr lang="en-US" sz="6600" b="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60007" dist="310007" dir="7680000" sy="30000" kx="1300200" algn="ctr" rotWithShape="0">
                    <a:prstClr val="black">
                      <a:alpha val="32000"/>
                    </a:prstClr>
                  </a:outerShdw>
                </a:effectLst>
              </a:rPr>
              <a:t>Minerals</a:t>
            </a:r>
            <a:endParaRPr lang="en-US" sz="6600" b="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60007" dist="310007" dir="7680000" sy="30000" kx="1300200" algn="ctr" rotWithShape="0">
                  <a:prstClr val="black">
                    <a:alpha val="32000"/>
                  </a:prstClr>
                </a:outerShdw>
              </a:effectLst>
            </a:endParaRPr>
          </a:p>
        </p:txBody>
      </p:sp>
    </p:spTree>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5143500"/>
          </a:xfrm>
          <a:prstGeom prst="rect">
            <a:avLst/>
          </a:prstGeom>
          <a:gradFill flip="none" rotWithShape="1">
            <a:gsLst>
              <a:gs pos="0">
                <a:schemeClr val="accent1">
                  <a:tint val="66000"/>
                  <a:satMod val="160000"/>
                  <a:alpha val="2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outerShdw blurRad="60007" dist="310007" dir="7680000" sy="30000" kx="1300200" algn="ctr" rotWithShape="0">
                  <a:prstClr val="black">
                    <a:alpha val="32000"/>
                  </a:prstClr>
                </a:outerShdw>
              </a:effectLst>
            </a:endParaRPr>
          </a:p>
        </p:txBody>
      </p:sp>
      <p:pic>
        <p:nvPicPr>
          <p:cNvPr id="8" name="Picture 7" descr="Graphite G101.jpg"/>
          <p:cNvPicPr>
            <a:picLocks noChangeAspect="1"/>
          </p:cNvPicPr>
          <p:nvPr/>
        </p:nvPicPr>
        <p:blipFill>
          <a:blip r:embed="rId2" cstate="print"/>
          <a:stretch>
            <a:fillRect/>
          </a:stretch>
        </p:blipFill>
        <p:spPr>
          <a:xfrm>
            <a:off x="4114800" y="1047750"/>
            <a:ext cx="4521753" cy="3124200"/>
          </a:xfrm>
          <a:prstGeom prst="rect">
            <a:avLst/>
          </a:prstGeom>
          <a:ln>
            <a:noFill/>
          </a:ln>
          <a:effectLst>
            <a:outerShdw blurRad="76200" dir="13500000" sy="23000" kx="1200000" algn="br" rotWithShape="0">
              <a:prstClr val="black">
                <a:alpha val="20000"/>
              </a:prstClr>
            </a:outerShdw>
          </a:effectLst>
          <a:scene3d>
            <a:camera prst="orthographicFront"/>
            <a:lightRig rig="threePt" dir="t"/>
          </a:scene3d>
          <a:sp3d contourW="12700">
            <a:bevelT w="114300" prst="artDeco"/>
            <a:contourClr>
              <a:schemeClr val="bg1"/>
            </a:contourClr>
          </a:sp3d>
        </p:spPr>
      </p:pic>
      <p:sp>
        <p:nvSpPr>
          <p:cNvPr id="9" name="TextBox 8"/>
          <p:cNvSpPr txBox="1"/>
          <p:nvPr/>
        </p:nvSpPr>
        <p:spPr>
          <a:xfrm>
            <a:off x="381000" y="1885950"/>
            <a:ext cx="3581400" cy="1477328"/>
          </a:xfrm>
          <a:prstGeom prst="rect">
            <a:avLst/>
          </a:prstGeom>
          <a:noFill/>
        </p:spPr>
        <p:txBody>
          <a:bodyPr wrap="square" rtlCol="0">
            <a:spAutoFit/>
          </a:bodyPr>
          <a:lstStyle/>
          <a:p>
            <a:r>
              <a:rPr lang="en-US" sz="900" dirty="0" smtClean="0">
                <a:latin typeface="Arial" pitchFamily="34" charset="0"/>
                <a:cs typeface="Arial" pitchFamily="34" charset="0"/>
              </a:rPr>
              <a:t>      In </a:t>
            </a:r>
            <a:r>
              <a:rPr lang="en-US" sz="900" dirty="0">
                <a:latin typeface="Arial" pitchFamily="34" charset="0"/>
                <a:cs typeface="Arial" pitchFamily="34" charset="0"/>
              </a:rPr>
              <a:t>the mineral graphite, the carbon atoms are arranged in sheets where the atoms are joined together in a hexagonal pattern and held together by the strongest of all chemical bonds, the covalent bond. The sheets are then stacked and held </a:t>
            </a:r>
            <a:r>
              <a:rPr lang="en-US" sz="900" dirty="0" smtClean="0">
                <a:latin typeface="Arial" pitchFamily="34" charset="0"/>
                <a:cs typeface="Arial" pitchFamily="34" charset="0"/>
              </a:rPr>
              <a:t>together </a:t>
            </a:r>
            <a:r>
              <a:rPr lang="en-US" sz="900" dirty="0">
                <a:latin typeface="Arial" pitchFamily="34" charset="0"/>
                <a:cs typeface="Arial" pitchFamily="34" charset="0"/>
              </a:rPr>
              <a:t>by the weakest of chemical bonds, the van der </a:t>
            </a:r>
            <a:r>
              <a:rPr lang="en-US" sz="900" dirty="0" smtClean="0">
                <a:latin typeface="Arial" pitchFamily="34" charset="0"/>
                <a:cs typeface="Arial" pitchFamily="34" charset="0"/>
              </a:rPr>
              <a:t>Waals </a:t>
            </a:r>
            <a:r>
              <a:rPr lang="en-US" sz="900" dirty="0">
                <a:latin typeface="Arial" pitchFamily="34" charset="0"/>
                <a:cs typeface="Arial" pitchFamily="34" charset="0"/>
              </a:rPr>
              <a:t>bond. The van der </a:t>
            </a:r>
            <a:r>
              <a:rPr lang="en-US" sz="900" dirty="0" smtClean="0">
                <a:latin typeface="Arial" pitchFamily="34" charset="0"/>
                <a:cs typeface="Arial" pitchFamily="34" charset="0"/>
              </a:rPr>
              <a:t>Waals </a:t>
            </a:r>
            <a:r>
              <a:rPr lang="en-US" sz="900" dirty="0">
                <a:latin typeface="Arial" pitchFamily="34" charset="0"/>
                <a:cs typeface="Arial" pitchFamily="34" charset="0"/>
              </a:rPr>
              <a:t>bonds are so weak that they can be easily broken by the slightest pressure between two fingers, resulting in the sheets sliding over each other. This property is responsible for the softness of graphite and the greasy feeling one experiences when rubbing graphite between ones fingers. </a:t>
            </a:r>
          </a:p>
        </p:txBody>
      </p:sp>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5143500"/>
          </a:xfrm>
          <a:prstGeom prst="rect">
            <a:avLst/>
          </a:prstGeom>
          <a:gradFill flip="none" rotWithShape="1">
            <a:gsLst>
              <a:gs pos="0">
                <a:schemeClr val="accent1">
                  <a:tint val="66000"/>
                  <a:satMod val="160000"/>
                  <a:alpha val="2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outerShdw blurRad="60007" dist="310007" dir="7680000" sy="30000" kx="1300200" algn="ctr" rotWithShape="0">
                  <a:prstClr val="black">
                    <a:alpha val="32000"/>
                  </a:prstClr>
                </a:outerShdw>
              </a:effectLst>
            </a:endParaRPr>
          </a:p>
        </p:txBody>
      </p:sp>
      <p:pic>
        <p:nvPicPr>
          <p:cNvPr id="3" name="Picture 2" descr="Silica Tetrahedron G101.jpg"/>
          <p:cNvPicPr>
            <a:picLocks noChangeAspect="1"/>
          </p:cNvPicPr>
          <p:nvPr/>
        </p:nvPicPr>
        <p:blipFill>
          <a:blip r:embed="rId2" cstate="print"/>
          <a:stretch>
            <a:fillRect/>
          </a:stretch>
        </p:blipFill>
        <p:spPr>
          <a:xfrm>
            <a:off x="4343400" y="971550"/>
            <a:ext cx="4255008" cy="3319272"/>
          </a:xfrm>
          <a:prstGeom prst="rect">
            <a:avLst/>
          </a:prstGeom>
          <a:effectLst>
            <a:outerShdw blurRad="76200" dir="13500000" sy="23000" kx="1200000" algn="br" rotWithShape="0">
              <a:prstClr val="black">
                <a:alpha val="20000"/>
              </a:prstClr>
            </a:outerShdw>
          </a:effectLst>
          <a:scene3d>
            <a:camera prst="orthographicFront"/>
            <a:lightRig rig="threePt" dir="t"/>
          </a:scene3d>
          <a:sp3d contourW="12700">
            <a:bevelT w="114300" prst="artDeco"/>
            <a:contourClr>
              <a:schemeClr val="bg1"/>
            </a:contourClr>
          </a:sp3d>
        </p:spPr>
      </p:pic>
      <p:sp>
        <p:nvSpPr>
          <p:cNvPr id="4" name="TextBox 3"/>
          <p:cNvSpPr txBox="1"/>
          <p:nvPr/>
        </p:nvSpPr>
        <p:spPr>
          <a:xfrm>
            <a:off x="457200" y="1870323"/>
            <a:ext cx="3581400" cy="1615827"/>
          </a:xfrm>
          <a:prstGeom prst="rect">
            <a:avLst/>
          </a:prstGeom>
          <a:noFill/>
        </p:spPr>
        <p:txBody>
          <a:bodyPr wrap="square" rtlCol="0">
            <a:spAutoFit/>
          </a:bodyPr>
          <a:lstStyle/>
          <a:p>
            <a:r>
              <a:rPr lang="en-US" sz="900" dirty="0" smtClean="0">
                <a:latin typeface="Arial" pitchFamily="34" charset="0"/>
                <a:cs typeface="Arial" pitchFamily="34" charset="0"/>
              </a:rPr>
              <a:t>      The </a:t>
            </a:r>
            <a:r>
              <a:rPr lang="en-US" sz="900" dirty="0">
                <a:latin typeface="Arial" pitchFamily="34" charset="0"/>
                <a:cs typeface="Arial" pitchFamily="34" charset="0"/>
              </a:rPr>
              <a:t>most important rock forming minerals are the silicate minerals. The structures of all silicate minerals are build around the silicate anion, SiO</a:t>
            </a:r>
            <a:r>
              <a:rPr lang="en-US" sz="900" baseline="-25000" dirty="0">
                <a:latin typeface="Arial" pitchFamily="34" charset="0"/>
                <a:cs typeface="Arial" pitchFamily="34" charset="0"/>
              </a:rPr>
              <a:t>4</a:t>
            </a:r>
            <a:r>
              <a:rPr lang="en-US" sz="900" baseline="30000" dirty="0">
                <a:latin typeface="Arial" pitchFamily="34" charset="0"/>
                <a:cs typeface="Arial" pitchFamily="34" charset="0"/>
              </a:rPr>
              <a:t>4-</a:t>
            </a:r>
            <a:r>
              <a:rPr lang="en-US" sz="900" dirty="0">
                <a:latin typeface="Arial" pitchFamily="34" charset="0"/>
                <a:cs typeface="Arial" pitchFamily="34" charset="0"/>
              </a:rPr>
              <a:t>. X-ray studies have shown that the silicate anion exists in the form of a tetrahedron, a four-sided figure where each side is an equilateral triangle. The silicon </a:t>
            </a:r>
            <a:r>
              <a:rPr lang="en-US" sz="900" dirty="0" smtClean="0">
                <a:latin typeface="Arial" pitchFamily="34" charset="0"/>
                <a:cs typeface="Arial" pitchFamily="34" charset="0"/>
              </a:rPr>
              <a:t>ion </a:t>
            </a:r>
            <a:r>
              <a:rPr lang="en-US" sz="900" dirty="0">
                <a:latin typeface="Arial" pitchFamily="34" charset="0"/>
                <a:cs typeface="Arial" pitchFamily="34" charset="0"/>
              </a:rPr>
              <a:t>with a 4+ </a:t>
            </a:r>
            <a:r>
              <a:rPr lang="en-US" sz="900" dirty="0" smtClean="0">
                <a:latin typeface="Arial" pitchFamily="34" charset="0"/>
                <a:cs typeface="Arial" pitchFamily="34" charset="0"/>
              </a:rPr>
              <a:t>charge (Si</a:t>
            </a:r>
            <a:r>
              <a:rPr lang="en-US" sz="900" baseline="30000" dirty="0" smtClean="0">
                <a:latin typeface="Arial" pitchFamily="34" charset="0"/>
                <a:cs typeface="Arial" pitchFamily="34" charset="0"/>
              </a:rPr>
              <a:t>4+</a:t>
            </a:r>
            <a:r>
              <a:rPr lang="en-US" sz="900" dirty="0" smtClean="0">
                <a:latin typeface="Arial" pitchFamily="34" charset="0"/>
                <a:cs typeface="Arial" pitchFamily="34" charset="0"/>
              </a:rPr>
              <a:t>) </a:t>
            </a:r>
            <a:r>
              <a:rPr lang="en-US" sz="900" dirty="0">
                <a:latin typeface="Arial" pitchFamily="34" charset="0"/>
                <a:cs typeface="Arial" pitchFamily="34" charset="0"/>
              </a:rPr>
              <a:t>is located at the center of the tetrahedron and the four oxygen ions, each with a 2- </a:t>
            </a:r>
            <a:r>
              <a:rPr lang="en-US" sz="900" dirty="0" smtClean="0">
                <a:latin typeface="Arial" pitchFamily="34" charset="0"/>
                <a:cs typeface="Arial" pitchFamily="34" charset="0"/>
              </a:rPr>
              <a:t>charge (O</a:t>
            </a:r>
            <a:r>
              <a:rPr lang="en-US" sz="900" baseline="30000" dirty="0" smtClean="0">
                <a:latin typeface="Arial" pitchFamily="34" charset="0"/>
                <a:cs typeface="Arial" pitchFamily="34" charset="0"/>
              </a:rPr>
              <a:t>2-</a:t>
            </a:r>
            <a:r>
              <a:rPr lang="en-US" sz="900" dirty="0" smtClean="0">
                <a:latin typeface="Arial" pitchFamily="34" charset="0"/>
                <a:cs typeface="Arial" pitchFamily="34" charset="0"/>
              </a:rPr>
              <a:t>) are </a:t>
            </a:r>
            <a:r>
              <a:rPr lang="en-US" sz="900" dirty="0">
                <a:latin typeface="Arial" pitchFamily="34" charset="0"/>
                <a:cs typeface="Arial" pitchFamily="34" charset="0"/>
              </a:rPr>
              <a:t>located at the four corners. Of the two negative charges possessed by each oxygen ion, one charge is taken to counter-balance the 4+ charge of the silicon ion, leaving one negative charge at each of the four corners of the </a:t>
            </a:r>
            <a:r>
              <a:rPr lang="en-US" sz="900" dirty="0" smtClean="0">
                <a:latin typeface="Arial" pitchFamily="34" charset="0"/>
                <a:cs typeface="Arial" pitchFamily="34" charset="0"/>
              </a:rPr>
              <a:t>tetrahedron and resulting in the 4- charge on the ion.</a:t>
            </a:r>
            <a:endParaRPr lang="en-US" sz="900" dirty="0">
              <a:latin typeface="Arial" pitchFamily="34" charset="0"/>
              <a:cs typeface="Arial" pitchFamily="34" charset="0"/>
            </a:endParaRPr>
          </a:p>
        </p:txBody>
      </p:sp>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9144000" cy="5143500"/>
          </a:xfrm>
          <a:prstGeom prst="rect">
            <a:avLst/>
          </a:prstGeom>
          <a:gradFill flip="none" rotWithShape="1">
            <a:gsLst>
              <a:gs pos="0">
                <a:schemeClr val="accent1">
                  <a:tint val="66000"/>
                  <a:satMod val="160000"/>
                  <a:alpha val="2000"/>
                </a:schemeClr>
              </a:gs>
              <a:gs pos="50000">
                <a:schemeClr val="accent1">
                  <a:tint val="44500"/>
                  <a:satMod val="160000"/>
                </a:schemeClr>
              </a:gs>
              <a:gs pos="100000">
                <a:schemeClr val="accent1">
                  <a:tint val="23500"/>
                  <a:satMod val="16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outerShdw blurRad="60007" dist="310007" dir="7680000" sy="30000" kx="1300200" algn="ctr" rotWithShape="0">
                  <a:prstClr val="black">
                    <a:alpha val="32000"/>
                  </a:prstClr>
                </a:outerShdw>
              </a:effectLst>
            </a:endParaRPr>
          </a:p>
        </p:txBody>
      </p:sp>
      <p:pic>
        <p:nvPicPr>
          <p:cNvPr id="3" name="Picture 2" descr="NaCL a G101.jpg"/>
          <p:cNvPicPr>
            <a:picLocks noChangeAspect="1"/>
          </p:cNvPicPr>
          <p:nvPr/>
        </p:nvPicPr>
        <p:blipFill>
          <a:blip r:embed="rId2" cstate="print"/>
          <a:srcRect/>
          <a:stretch>
            <a:fillRect/>
          </a:stretch>
        </p:blipFill>
        <p:spPr>
          <a:xfrm>
            <a:off x="4114784" y="895350"/>
            <a:ext cx="4678696" cy="3346704"/>
          </a:xfrm>
          <a:prstGeom prst="rect">
            <a:avLst/>
          </a:prstGeom>
          <a:effectLst>
            <a:outerShdw blurRad="76200" dir="13500000" sy="23000" kx="1200000" algn="br" rotWithShape="0">
              <a:prstClr val="black">
                <a:alpha val="20000"/>
              </a:prstClr>
            </a:outerShdw>
          </a:effectLst>
          <a:scene3d>
            <a:camera prst="orthographicFront"/>
            <a:lightRig rig="threePt" dir="t"/>
          </a:scene3d>
          <a:sp3d contourW="12700">
            <a:bevelT w="114300" prst="artDeco"/>
            <a:contourClr>
              <a:schemeClr val="bg1"/>
            </a:contourClr>
          </a:sp3d>
        </p:spPr>
      </p:pic>
      <p:sp>
        <p:nvSpPr>
          <p:cNvPr id="4" name="TextBox 3"/>
          <p:cNvSpPr txBox="1"/>
          <p:nvPr/>
        </p:nvSpPr>
        <p:spPr>
          <a:xfrm>
            <a:off x="381000" y="1962150"/>
            <a:ext cx="3505200" cy="1200329"/>
          </a:xfrm>
          <a:prstGeom prst="rect">
            <a:avLst/>
          </a:prstGeom>
          <a:noFill/>
        </p:spPr>
        <p:txBody>
          <a:bodyPr wrap="square" rtlCol="0">
            <a:spAutoFit/>
          </a:bodyPr>
          <a:lstStyle/>
          <a:p>
            <a:r>
              <a:rPr lang="en-US" sz="900" dirty="0" smtClean="0">
                <a:latin typeface="Arial" pitchFamily="34" charset="0"/>
                <a:cs typeface="Arial" pitchFamily="34" charset="0"/>
              </a:rPr>
              <a:t>      All </a:t>
            </a:r>
            <a:r>
              <a:rPr lang="en-US" sz="900" dirty="0">
                <a:latin typeface="Arial" pitchFamily="34" charset="0"/>
                <a:cs typeface="Arial" pitchFamily="34" charset="0"/>
              </a:rPr>
              <a:t>minerals have a diagnostic crystal </a:t>
            </a:r>
            <a:r>
              <a:rPr lang="en-US" sz="900" dirty="0" smtClean="0">
                <a:latin typeface="Arial" pitchFamily="34" charset="0"/>
                <a:cs typeface="Arial" pitchFamily="34" charset="0"/>
              </a:rPr>
              <a:t>structure. The mineral  halite, </a:t>
            </a:r>
            <a:r>
              <a:rPr lang="en-US" sz="900" dirty="0" err="1" smtClean="0">
                <a:latin typeface="Arial" pitchFamily="34" charset="0"/>
                <a:cs typeface="Arial" pitchFamily="34" charset="0"/>
              </a:rPr>
              <a:t>NaCl</a:t>
            </a:r>
            <a:r>
              <a:rPr lang="en-US" sz="900" dirty="0" smtClean="0">
                <a:latin typeface="Arial" pitchFamily="34" charset="0"/>
                <a:cs typeface="Arial" pitchFamily="34" charset="0"/>
              </a:rPr>
              <a:t>, is common table salt. In halite the </a:t>
            </a:r>
            <a:r>
              <a:rPr lang="en-US" sz="900" dirty="0">
                <a:latin typeface="Arial" pitchFamily="34" charset="0"/>
                <a:cs typeface="Arial" pitchFamily="34" charset="0"/>
              </a:rPr>
              <a:t>ions are located within </a:t>
            </a:r>
            <a:r>
              <a:rPr lang="en-US" sz="900" dirty="0" smtClean="0">
                <a:latin typeface="Arial" pitchFamily="34" charset="0"/>
                <a:cs typeface="Arial" pitchFamily="34" charset="0"/>
              </a:rPr>
              <a:t>what is called a </a:t>
            </a:r>
            <a:r>
              <a:rPr lang="en-US" sz="900" dirty="0">
                <a:latin typeface="Arial" pitchFamily="34" charset="0"/>
                <a:cs typeface="Arial" pitchFamily="34" charset="0"/>
              </a:rPr>
              <a:t>face-centered cubic lattice where the sodium ions occupy the corners and the center of each cube face while the </a:t>
            </a:r>
            <a:r>
              <a:rPr lang="en-US" sz="900" dirty="0" smtClean="0">
                <a:latin typeface="Arial" pitchFamily="34" charset="0"/>
                <a:cs typeface="Arial" pitchFamily="34" charset="0"/>
              </a:rPr>
              <a:t>chloride </a:t>
            </a:r>
            <a:r>
              <a:rPr lang="en-US" sz="900" dirty="0">
                <a:latin typeface="Arial" pitchFamily="34" charset="0"/>
                <a:cs typeface="Arial" pitchFamily="34" charset="0"/>
              </a:rPr>
              <a:t>ions are located midway along each edge and in the center of the cube. The ions are </a:t>
            </a:r>
            <a:r>
              <a:rPr lang="en-US" sz="900" dirty="0" smtClean="0">
                <a:latin typeface="Arial" pitchFamily="34" charset="0"/>
                <a:cs typeface="Arial" pitchFamily="34" charset="0"/>
              </a:rPr>
              <a:t>held </a:t>
            </a:r>
            <a:r>
              <a:rPr lang="en-US" sz="900" dirty="0">
                <a:latin typeface="Arial" pitchFamily="34" charset="0"/>
                <a:cs typeface="Arial" pitchFamily="34" charset="0"/>
              </a:rPr>
              <a:t>together by ionic bonds. The relatively weak nature of ionic bonds is responsible for the high degree of water solubility of halite.</a:t>
            </a:r>
          </a:p>
        </p:txBody>
      </p:sp>
    </p:spTree>
  </p:cSld>
  <p:clrMapOvr>
    <a:masterClrMapping/>
  </p:clrMapOvr>
  <p:transition advClick="0"/>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350</Words>
  <Application>Microsoft Office PowerPoint</Application>
  <PresentationFormat>On-screen Show (16:9)</PresentationFormat>
  <Paragraphs>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Minerals</vt:lpstr>
      <vt:lpstr>Slide 2</vt:lpstr>
      <vt:lpstr>Slide 3</vt:lpstr>
      <vt:lpstr>Slide 4</vt:lpstr>
    </vt:vector>
  </TitlesOfParts>
  <Company>WVGES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Minerals</dc:title>
  <dc:creator>schleger</dc:creator>
  <cp:lastModifiedBy>repine</cp:lastModifiedBy>
  <cp:revision>21</cp:revision>
  <dcterms:created xsi:type="dcterms:W3CDTF">2013-05-22T14:27:21Z</dcterms:created>
  <dcterms:modified xsi:type="dcterms:W3CDTF">2013-12-03T17:53:25Z</dcterms:modified>
</cp:coreProperties>
</file>