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63" r:id="rId4"/>
    <p:sldId id="262" r:id="rId5"/>
    <p:sldId id="258" r:id="rId6"/>
    <p:sldId id="257" r:id="rId7"/>
    <p:sldId id="264" r:id="rId8"/>
    <p:sldId id="260" r:id="rId9"/>
    <p:sldId id="267" r:id="rId10"/>
    <p:sldId id="259" r:id="rId1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02" y="-180"/>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7C81D9F-6123-456B-9329-CD80EE3C5E37}" type="datetimeFigureOut">
              <a:rPr lang="en-US" smtClean="0"/>
              <a:pPr/>
              <a:t>9/15/2014</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8A3DCBCF-1AA6-486A-A37B-4A0A4FF64203}"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81D9F-6123-456B-9329-CD80EE3C5E37}" type="datetimeFigureOut">
              <a:rPr lang="en-US" smtClean="0"/>
              <a:pPr/>
              <a:t>9/15/2014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3DCBCF-1AA6-486A-A37B-4A0A4FF6420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81D9F-6123-456B-9329-CD80EE3C5E37}" type="datetimeFigureOut">
              <a:rPr lang="en-US" smtClean="0"/>
              <a:pPr/>
              <a:t>9/15/2014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3DCBCF-1AA6-486A-A37B-4A0A4FF6420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81D9F-6123-456B-9329-CD80EE3C5E37}" type="datetimeFigureOut">
              <a:rPr lang="en-US" smtClean="0"/>
              <a:pPr/>
              <a:t>9/15/2014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3DCBCF-1AA6-486A-A37B-4A0A4FF6420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028498"/>
            <a:ext cx="7772400" cy="1132284"/>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7C81D9F-6123-456B-9329-CD80EE3C5E37}" type="datetimeFigureOut">
              <a:rPr lang="en-US" smtClean="0"/>
              <a:pPr/>
              <a:t>9/15/2014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3DCBCF-1AA6-486A-A37B-4A0A4FF64203}"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7C81D9F-6123-456B-9329-CD80EE3C5E37}" type="datetimeFigureOut">
              <a:rPr lang="en-US" smtClean="0"/>
              <a:pPr/>
              <a:t>9/15/2014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3DCBCF-1AA6-486A-A37B-4A0A4FF6420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7C81D9F-6123-456B-9329-CD80EE3C5E37}" type="datetimeFigureOut">
              <a:rPr lang="en-US" smtClean="0"/>
              <a:pPr/>
              <a:t>9/15/2014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3DCBCF-1AA6-486A-A37B-4A0A4FF6420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7C81D9F-6123-456B-9329-CD80EE3C5E37}" type="datetimeFigureOut">
              <a:rPr lang="en-US" smtClean="0"/>
              <a:pPr/>
              <a:t>9/15/2014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3DCBCF-1AA6-486A-A37B-4A0A4FF6420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81D9F-6123-456B-9329-CD80EE3C5E37}" type="datetimeFigureOut">
              <a:rPr lang="en-US" smtClean="0"/>
              <a:pPr/>
              <a:t>9/15/2014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3DCBCF-1AA6-486A-A37B-4A0A4FF6420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4"/>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7C81D9F-6123-456B-9329-CD80EE3C5E37}" type="datetimeFigureOut">
              <a:rPr lang="en-US" smtClean="0"/>
              <a:pPr/>
              <a:t>9/15/2014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3DCBCF-1AA6-486A-A37B-4A0A4FF6420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7C81D9F-6123-456B-9329-CD80EE3C5E37}" type="datetimeFigureOut">
              <a:rPr lang="en-US" smtClean="0"/>
              <a:pPr/>
              <a:t>9/15/2014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4767263"/>
            <a:ext cx="609600" cy="273844"/>
          </a:xfrm>
        </p:spPr>
        <p:txBody>
          <a:bodyPr/>
          <a:lstStyle/>
          <a:p>
            <a:fld id="{8A3DCBCF-1AA6-486A-A37B-4A0A4FF64203}" type="slidenum">
              <a:rPr lang="en-US" smtClean="0"/>
              <a:pPr/>
              <a:t>‹#›</a:t>
            </a:fld>
            <a:endParaRPr lang="en-US" dirty="0"/>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466486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5358"/>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4767263"/>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7C81D9F-6123-456B-9329-CD80EE3C5E37}" type="datetimeFigureOut">
              <a:rPr lang="en-US" smtClean="0"/>
              <a:pPr/>
              <a:t>9/15/2014</a:t>
            </a:fld>
            <a:endParaRPr lang="en-US" dirty="0"/>
          </a:p>
        </p:txBody>
      </p:sp>
      <p:sp>
        <p:nvSpPr>
          <p:cNvPr id="22" name="Footer Placeholder 21"/>
          <p:cNvSpPr>
            <a:spLocks noGrp="1"/>
          </p:cNvSpPr>
          <p:nvPr>
            <p:ph type="ftr" sz="quarter" idx="3"/>
          </p:nvPr>
        </p:nvSpPr>
        <p:spPr>
          <a:xfrm>
            <a:off x="2667000" y="4767263"/>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4767263"/>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A3DCBCF-1AA6-486A-A37B-4A0A4FF64203}" type="slidenum">
              <a:rPr lang="en-US" smtClean="0"/>
              <a:pPr/>
              <a:t>‹#›</a:t>
            </a:fld>
            <a:endParaRPr lang="en-US" dirty="0"/>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62150"/>
            <a:ext cx="7851648" cy="1371600"/>
          </a:xfrm>
        </p:spPr>
        <p:txBody>
          <a:bodyPr>
            <a:noAutofit/>
          </a:bodyPr>
          <a:lstStyle/>
          <a:p>
            <a:r>
              <a:rPr lang="en-US" sz="9600" dirty="0" smtClean="0"/>
              <a:t>Glaciers</a:t>
            </a:r>
            <a:endParaRPr lang="en-US" sz="9600" dirty="0"/>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lpine Erosion A G101.jpg"/>
          <p:cNvPicPr>
            <a:picLocks noChangeAspect="1"/>
          </p:cNvPicPr>
          <p:nvPr/>
        </p:nvPicPr>
        <p:blipFill>
          <a:blip r:embed="rId2" cstate="print"/>
          <a:stretch>
            <a:fillRect/>
          </a:stretch>
        </p:blipFill>
        <p:spPr>
          <a:xfrm>
            <a:off x="5486400" y="691430"/>
            <a:ext cx="3202722" cy="4318720"/>
          </a:xfrm>
          <a:prstGeom prst="rect">
            <a:avLst/>
          </a:prstGeom>
        </p:spPr>
      </p:pic>
      <p:sp>
        <p:nvSpPr>
          <p:cNvPr id="11" name="TextBox 10"/>
          <p:cNvSpPr txBox="1"/>
          <p:nvPr/>
        </p:nvSpPr>
        <p:spPr>
          <a:xfrm>
            <a:off x="609600" y="3181350"/>
            <a:ext cx="4343400" cy="1738938"/>
          </a:xfrm>
          <a:prstGeom prst="rect">
            <a:avLst/>
          </a:prstGeom>
          <a:noFill/>
        </p:spPr>
        <p:txBody>
          <a:bodyPr wrap="square" rtlCol="0">
            <a:spAutoFit/>
          </a:bodyPr>
          <a:lstStyle/>
          <a:p>
            <a:r>
              <a:rPr lang="en-US" sz="1400" b="1" dirty="0" smtClean="0">
                <a:effectLst>
                  <a:outerShdw blurRad="38100" dist="38100" dir="2700000" algn="tl">
                    <a:srgbClr val="000000">
                      <a:alpha val="43137"/>
                    </a:srgbClr>
                  </a:outerShdw>
                </a:effectLst>
              </a:rPr>
              <a:t>Geology of Niagara Falls</a:t>
            </a:r>
          </a:p>
          <a:p>
            <a:endParaRPr lang="en-US" sz="900" dirty="0"/>
          </a:p>
          <a:p>
            <a:r>
              <a:rPr lang="en-US" sz="1050" dirty="0" smtClean="0">
                <a:latin typeface="Arial" pitchFamily="34" charset="0"/>
                <a:cs typeface="Arial" pitchFamily="34" charset="0"/>
              </a:rPr>
              <a:t>   Niagara Falls is located between Lake Ontario and Lake Erie. When the ice of the last glacial episode began melting back from the region about 11,000 years ago, the falls were about eight miles downstream from their present location. During the intervening 11,000 years the falls have moved upstream as the Lockport Dolomite underlying the lip of the falls has been eroded. At present the falls are retreating at a rate of about 3 feet per year and will reach the riffle stage before they work their way back to Lake Erie.</a:t>
            </a:r>
            <a:endParaRPr lang="en-US" sz="1050" dirty="0">
              <a:latin typeface="Arial" pitchFamily="34" charset="0"/>
              <a:cs typeface="Arial" pitchFamily="34" charset="0"/>
            </a:endParaRPr>
          </a:p>
        </p:txBody>
      </p:sp>
      <p:pic>
        <p:nvPicPr>
          <p:cNvPr id="4" name="Picture 3" descr="Alpine Erosion A G101.jpg"/>
          <p:cNvPicPr>
            <a:picLocks noChangeAspect="1"/>
          </p:cNvPicPr>
          <p:nvPr/>
        </p:nvPicPr>
        <p:blipFill>
          <a:blip r:embed="rId3" cstate="print"/>
          <a:stretch>
            <a:fillRect/>
          </a:stretch>
        </p:blipFill>
        <p:spPr>
          <a:xfrm>
            <a:off x="2971800" y="590550"/>
            <a:ext cx="2204885" cy="2876550"/>
          </a:xfrm>
          <a:prstGeom prst="rect">
            <a:avLst/>
          </a:prstGeom>
        </p:spPr>
      </p:pic>
      <p:sp>
        <p:nvSpPr>
          <p:cNvPr id="5" name="TextBox 4"/>
          <p:cNvSpPr txBox="1"/>
          <p:nvPr/>
        </p:nvSpPr>
        <p:spPr>
          <a:xfrm>
            <a:off x="609600" y="971550"/>
            <a:ext cx="2438400" cy="931024"/>
          </a:xfrm>
          <a:prstGeom prst="rect">
            <a:avLst/>
          </a:prstGeom>
          <a:noFill/>
        </p:spPr>
        <p:txBody>
          <a:bodyPr wrap="square" rtlCol="0">
            <a:spAutoFit/>
          </a:bodyPr>
          <a:lstStyle/>
          <a:p>
            <a:r>
              <a:rPr lang="en-US" sz="1400" b="1" dirty="0" smtClean="0">
                <a:effectLst>
                  <a:outerShdw blurRad="38100" dist="38100" dir="2700000" algn="tl">
                    <a:srgbClr val="000000">
                      <a:alpha val="43137"/>
                    </a:srgbClr>
                  </a:outerShdw>
                </a:effectLst>
              </a:rPr>
              <a:t>Niagara River</a:t>
            </a:r>
          </a:p>
          <a:p>
            <a:endParaRPr lang="en-US" sz="900" dirty="0"/>
          </a:p>
          <a:p>
            <a:r>
              <a:rPr lang="en-US" sz="900" dirty="0" smtClean="0"/>
              <a:t> </a:t>
            </a:r>
            <a:r>
              <a:rPr lang="en-US" sz="900" dirty="0" smtClean="0">
                <a:latin typeface="Arial" pitchFamily="34" charset="0"/>
                <a:cs typeface="Arial" pitchFamily="34" charset="0"/>
              </a:rPr>
              <a:t>  </a:t>
            </a:r>
            <a:r>
              <a:rPr lang="en-US" sz="1050" dirty="0" smtClean="0">
                <a:latin typeface="Arial" pitchFamily="34" charset="0"/>
                <a:cs typeface="Arial" pitchFamily="34" charset="0"/>
              </a:rPr>
              <a:t>Before the ice came the falls of the Niagara River were located at the Niagara Escarpment. </a:t>
            </a:r>
            <a:r>
              <a:rPr lang="en-US" sz="1050" dirty="0" smtClean="0"/>
              <a:t>  </a:t>
            </a:r>
            <a:endParaRPr lang="en-US" sz="1050" dirty="0">
              <a:latin typeface="Arial" pitchFamily="34" charset="0"/>
              <a:cs typeface="Arial" pitchFamily="34" charset="0"/>
            </a:endParaRPr>
          </a:p>
        </p:txBody>
      </p:sp>
      <p:sp>
        <p:nvSpPr>
          <p:cNvPr id="9" name="Right Arrow 8"/>
          <p:cNvSpPr/>
          <p:nvPr/>
        </p:nvSpPr>
        <p:spPr>
          <a:xfrm>
            <a:off x="3810000" y="554356"/>
            <a:ext cx="521208" cy="45719"/>
          </a:xfrm>
          <a:prstGeom prst="rightArrow">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581400" y="429679"/>
            <a:ext cx="304800" cy="307777"/>
          </a:xfrm>
          <a:prstGeom prst="rect">
            <a:avLst/>
          </a:prstGeom>
          <a:noFill/>
        </p:spPr>
        <p:txBody>
          <a:bodyPr wrap="square" rtlCol="0">
            <a:spAutoFit/>
          </a:bodyPr>
          <a:lstStyle/>
          <a:p>
            <a:r>
              <a:rPr lang="en-US" sz="1400" b="1" dirty="0" smtClean="0">
                <a:latin typeface="Arial" pitchFamily="34" charset="0"/>
                <a:cs typeface="Arial" pitchFamily="34" charset="0"/>
              </a:rPr>
              <a:t>N</a:t>
            </a:r>
            <a:endParaRPr lang="en-US" sz="1400" b="1" dirty="0">
              <a:latin typeface="Arial" pitchFamily="34" charset="0"/>
              <a:cs typeface="Arial" pitchFamily="34" charset="0"/>
            </a:endParaRPr>
          </a:p>
        </p:txBody>
      </p:sp>
      <p:sp>
        <p:nvSpPr>
          <p:cNvPr id="13" name="Right Arrow 12"/>
          <p:cNvSpPr/>
          <p:nvPr/>
        </p:nvSpPr>
        <p:spPr>
          <a:xfrm rot="5400000">
            <a:off x="8001000" y="1581150"/>
            <a:ext cx="533400" cy="76200"/>
          </a:xfrm>
          <a:prstGeom prst="rightArrow">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8105775" y="1123950"/>
            <a:ext cx="304800" cy="307777"/>
          </a:xfrm>
          <a:prstGeom prst="rect">
            <a:avLst/>
          </a:prstGeom>
          <a:noFill/>
        </p:spPr>
        <p:txBody>
          <a:bodyPr wrap="square" rtlCol="0">
            <a:spAutoFit/>
          </a:bodyPr>
          <a:lstStyle/>
          <a:p>
            <a:r>
              <a:rPr lang="en-US" sz="1400" b="1" dirty="0" smtClean="0">
                <a:latin typeface="Arial" pitchFamily="34" charset="0"/>
                <a:cs typeface="Arial" pitchFamily="34" charset="0"/>
              </a:rPr>
              <a:t>N</a:t>
            </a:r>
            <a:endParaRPr lang="en-US" sz="1400" b="1" dirty="0">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lpine Erosion A G101.jpg"/>
          <p:cNvPicPr>
            <a:picLocks noChangeAspect="1"/>
          </p:cNvPicPr>
          <p:nvPr/>
        </p:nvPicPr>
        <p:blipFill>
          <a:blip r:embed="rId2" cstate="print"/>
          <a:srcRect l="9585" t="15267"/>
          <a:stretch>
            <a:fillRect/>
          </a:stretch>
        </p:blipFill>
        <p:spPr>
          <a:xfrm>
            <a:off x="4876800" y="1920633"/>
            <a:ext cx="3894137" cy="2291069"/>
          </a:xfrm>
          <a:prstGeom prst="rect">
            <a:avLst/>
          </a:prstGeom>
        </p:spPr>
      </p:pic>
      <p:sp>
        <p:nvSpPr>
          <p:cNvPr id="11" name="TextBox 10"/>
          <p:cNvSpPr txBox="1"/>
          <p:nvPr/>
        </p:nvSpPr>
        <p:spPr>
          <a:xfrm>
            <a:off x="381000" y="1793379"/>
            <a:ext cx="4343400" cy="1938992"/>
          </a:xfrm>
          <a:prstGeom prst="rect">
            <a:avLst/>
          </a:prstGeom>
          <a:noFill/>
        </p:spPr>
        <p:txBody>
          <a:bodyPr wrap="square" rtlCol="0">
            <a:spAutoFit/>
          </a:bodyPr>
          <a:lstStyle/>
          <a:p>
            <a:r>
              <a:rPr lang="en-US" sz="1400" b="1" dirty="0" smtClean="0">
                <a:effectLst>
                  <a:outerShdw blurRad="38100" dist="38100" dir="2700000" algn="tl">
                    <a:srgbClr val="000000">
                      <a:alpha val="43137"/>
                    </a:srgbClr>
                  </a:outerShdw>
                </a:effectLst>
              </a:rPr>
              <a:t>Glacial Ice</a:t>
            </a:r>
          </a:p>
          <a:p>
            <a:endParaRPr lang="en-US" sz="900" dirty="0">
              <a:latin typeface="Arial" pitchFamily="34" charset="0"/>
              <a:cs typeface="Arial" pitchFamily="34" charset="0"/>
            </a:endParaRPr>
          </a:p>
          <a:p>
            <a:r>
              <a:rPr lang="en-US" sz="900" dirty="0" smtClean="0">
                <a:latin typeface="Arial" pitchFamily="34" charset="0"/>
                <a:cs typeface="Arial" pitchFamily="34" charset="0"/>
              </a:rPr>
              <a:t>     </a:t>
            </a:r>
            <a:r>
              <a:rPr lang="en-US" sz="1100" dirty="0" smtClean="0">
                <a:latin typeface="Arial" pitchFamily="34" charset="0"/>
                <a:cs typeface="Arial" pitchFamily="34" charset="0"/>
              </a:rPr>
              <a:t>Once </a:t>
            </a:r>
            <a:r>
              <a:rPr lang="en-US" sz="1100" dirty="0">
                <a:latin typeface="Arial" pitchFamily="34" charset="0"/>
                <a:cs typeface="Arial" pitchFamily="34" charset="0"/>
              </a:rPr>
              <a:t>glacial ice exceeds a thickness of about 150 feet, the weight of the overlying ice causes </a:t>
            </a:r>
            <a:r>
              <a:rPr lang="en-US" sz="1100" dirty="0" smtClean="0">
                <a:latin typeface="Arial" pitchFamily="34" charset="0"/>
                <a:cs typeface="Arial" pitchFamily="34" charset="0"/>
              </a:rPr>
              <a:t>the </a:t>
            </a:r>
            <a:r>
              <a:rPr lang="en-US" sz="1100" dirty="0">
                <a:latin typeface="Arial" pitchFamily="34" charset="0"/>
                <a:cs typeface="Arial" pitchFamily="34" charset="0"/>
              </a:rPr>
              <a:t>base of </a:t>
            </a:r>
            <a:r>
              <a:rPr lang="en-US" sz="1100" dirty="0" smtClean="0">
                <a:latin typeface="Arial" pitchFamily="34" charset="0"/>
                <a:cs typeface="Arial" pitchFamily="34" charset="0"/>
              </a:rPr>
              <a:t>the glacier </a:t>
            </a:r>
            <a:r>
              <a:rPr lang="en-US" sz="1100" dirty="0">
                <a:latin typeface="Arial" pitchFamily="34" charset="0"/>
                <a:cs typeface="Arial" pitchFamily="34" charset="0"/>
              </a:rPr>
              <a:t>to become plastic and flow like a very viscous liquid. While the bottom ice responds as a plastic solid, the surface ice is very brittle. However, from the surface down to the top of the plastic portion of the glacier, the ice experiences a decrease in </a:t>
            </a:r>
            <a:r>
              <a:rPr lang="en-US" sz="1100" dirty="0" smtClean="0">
                <a:latin typeface="Arial" pitchFamily="34" charset="0"/>
                <a:cs typeface="Arial" pitchFamily="34" charset="0"/>
              </a:rPr>
              <a:t>brittleness. </a:t>
            </a:r>
            <a:r>
              <a:rPr lang="en-US" sz="1100" dirty="0">
                <a:latin typeface="Arial" pitchFamily="34" charset="0"/>
                <a:cs typeface="Arial" pitchFamily="34" charset="0"/>
              </a:rPr>
              <a:t>The </a:t>
            </a:r>
            <a:r>
              <a:rPr lang="en-US" sz="1100" dirty="0" smtClean="0">
                <a:latin typeface="Arial" pitchFamily="34" charset="0"/>
                <a:cs typeface="Arial" pitchFamily="34" charset="0"/>
              </a:rPr>
              <a:t>result </a:t>
            </a:r>
            <a:r>
              <a:rPr lang="en-US" sz="1100" dirty="0">
                <a:latin typeface="Arial" pitchFamily="34" charset="0"/>
                <a:cs typeface="Arial" pitchFamily="34" charset="0"/>
              </a:rPr>
              <a:t>of the </a:t>
            </a:r>
            <a:r>
              <a:rPr lang="en-US" sz="1100" dirty="0" smtClean="0">
                <a:latin typeface="Arial" pitchFamily="34" charset="0"/>
                <a:cs typeface="Arial" pitchFamily="34" charset="0"/>
              </a:rPr>
              <a:t>vertical variation </a:t>
            </a:r>
            <a:r>
              <a:rPr lang="en-US" sz="1100" dirty="0">
                <a:latin typeface="Arial" pitchFamily="34" charset="0"/>
                <a:cs typeface="Arial" pitchFamily="34" charset="0"/>
              </a:rPr>
              <a:t>in the brittleness of the upper ice is the formation of fractures that open upward called crevasses.</a:t>
            </a:r>
          </a:p>
          <a:p>
            <a:endParaRPr lang="en-US" sz="900" dirty="0">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lpine Erosion A G101.jpg"/>
          <p:cNvPicPr>
            <a:picLocks noChangeAspect="1"/>
          </p:cNvPicPr>
          <p:nvPr/>
        </p:nvPicPr>
        <p:blipFill>
          <a:blip r:embed="rId2" cstate="print"/>
          <a:stretch>
            <a:fillRect/>
          </a:stretch>
        </p:blipFill>
        <p:spPr>
          <a:xfrm>
            <a:off x="3778571" y="1765164"/>
            <a:ext cx="5289229" cy="2230902"/>
          </a:xfrm>
          <a:prstGeom prst="rect">
            <a:avLst/>
          </a:prstGeom>
        </p:spPr>
      </p:pic>
      <p:sp>
        <p:nvSpPr>
          <p:cNvPr id="11" name="TextBox 10"/>
          <p:cNvSpPr txBox="1"/>
          <p:nvPr/>
        </p:nvSpPr>
        <p:spPr>
          <a:xfrm>
            <a:off x="381000" y="1218783"/>
            <a:ext cx="3429000" cy="3516347"/>
          </a:xfrm>
          <a:prstGeom prst="rect">
            <a:avLst/>
          </a:prstGeom>
          <a:noFill/>
        </p:spPr>
        <p:txBody>
          <a:bodyPr wrap="square" rtlCol="0">
            <a:spAutoFit/>
          </a:bodyPr>
          <a:lstStyle/>
          <a:p>
            <a:r>
              <a:rPr lang="en-US" sz="1400" b="1" dirty="0" smtClean="0">
                <a:effectLst>
                  <a:outerShdw blurRad="38100" dist="38100" dir="2700000" algn="tl">
                    <a:srgbClr val="000000">
                      <a:alpha val="43137"/>
                    </a:srgbClr>
                  </a:outerShdw>
                </a:effectLst>
              </a:rPr>
              <a:t>Glacial Erosion</a:t>
            </a:r>
          </a:p>
          <a:p>
            <a:endParaRPr lang="en-US" sz="900" dirty="0"/>
          </a:p>
          <a:p>
            <a:r>
              <a:rPr lang="en-US" sz="1050" dirty="0" smtClean="0"/>
              <a:t>     </a:t>
            </a:r>
            <a:r>
              <a:rPr lang="en-US" sz="1050" dirty="0">
                <a:latin typeface="Arial" pitchFamily="34" charset="0"/>
                <a:cs typeface="Arial" pitchFamily="34" charset="0"/>
              </a:rPr>
              <a:t>Glaciers erode by two processes, abrasion and </a:t>
            </a:r>
            <a:r>
              <a:rPr lang="en-US" sz="1050" dirty="0" smtClean="0">
                <a:latin typeface="Arial" pitchFamily="34" charset="0"/>
                <a:cs typeface="Arial" pitchFamily="34" charset="0"/>
              </a:rPr>
              <a:t>plucking (called quarrying by some). </a:t>
            </a:r>
            <a:r>
              <a:rPr lang="en-US" sz="1050" dirty="0">
                <a:latin typeface="Arial" pitchFamily="34" charset="0"/>
                <a:cs typeface="Arial" pitchFamily="34" charset="0"/>
              </a:rPr>
              <a:t>As glaciers move, they pick up all loose rock </a:t>
            </a:r>
            <a:r>
              <a:rPr lang="en-US" sz="1050" dirty="0" smtClean="0">
                <a:latin typeface="Arial" pitchFamily="34" charset="0"/>
                <a:cs typeface="Arial" pitchFamily="34" charset="0"/>
              </a:rPr>
              <a:t>material </a:t>
            </a:r>
            <a:r>
              <a:rPr lang="en-US" sz="1050" dirty="0">
                <a:latin typeface="Arial" pitchFamily="34" charset="0"/>
                <a:cs typeface="Arial" pitchFamily="34" charset="0"/>
              </a:rPr>
              <a:t>in their paths and </a:t>
            </a:r>
            <a:r>
              <a:rPr lang="en-US" sz="1050" dirty="0" smtClean="0">
                <a:latin typeface="Arial" pitchFamily="34" charset="0"/>
                <a:cs typeface="Arial" pitchFamily="34" charset="0"/>
              </a:rPr>
              <a:t>incorporate it into the glacier’s base layer. This </a:t>
            </a:r>
            <a:r>
              <a:rPr lang="en-US" sz="1050" dirty="0">
                <a:latin typeface="Arial" pitchFamily="34" charset="0"/>
                <a:cs typeface="Arial" pitchFamily="34" charset="0"/>
              </a:rPr>
              <a:t>rock </a:t>
            </a:r>
            <a:r>
              <a:rPr lang="en-US" sz="1050" dirty="0" smtClean="0">
                <a:latin typeface="Arial" pitchFamily="34" charset="0"/>
                <a:cs typeface="Arial" pitchFamily="34" charset="0"/>
              </a:rPr>
              <a:t>serves </a:t>
            </a:r>
            <a:r>
              <a:rPr lang="en-US" sz="1050" dirty="0">
                <a:latin typeface="Arial" pitchFamily="34" charset="0"/>
                <a:cs typeface="Arial" pitchFamily="34" charset="0"/>
              </a:rPr>
              <a:t>the same role of the grit on sandpaper as it abrades and grinds away the </a:t>
            </a:r>
            <a:r>
              <a:rPr lang="en-US" sz="1050" dirty="0" smtClean="0">
                <a:latin typeface="Arial" pitchFamily="34" charset="0"/>
                <a:cs typeface="Arial" pitchFamily="34" charset="0"/>
              </a:rPr>
              <a:t>bedrock over which the glacier moves. Alpine glaciers are </a:t>
            </a:r>
            <a:r>
              <a:rPr lang="en-US" sz="1050" dirty="0">
                <a:latin typeface="Arial" pitchFamily="34" charset="0"/>
                <a:cs typeface="Arial" pitchFamily="34" charset="0"/>
              </a:rPr>
              <a:t>underlain by a thin layer of water created by the pressure melting of the </a:t>
            </a:r>
            <a:r>
              <a:rPr lang="en-US" sz="1050" dirty="0" smtClean="0">
                <a:latin typeface="Arial" pitchFamily="34" charset="0"/>
                <a:cs typeface="Arial" pitchFamily="34" charset="0"/>
              </a:rPr>
              <a:t>ice bottom. This water </a:t>
            </a:r>
            <a:r>
              <a:rPr lang="en-US" sz="1050" dirty="0">
                <a:latin typeface="Arial" pitchFamily="34" charset="0"/>
                <a:cs typeface="Arial" pitchFamily="34" charset="0"/>
              </a:rPr>
              <a:t>penetrates fractures in the bedrock and </a:t>
            </a:r>
            <a:r>
              <a:rPr lang="en-US" sz="1050" dirty="0" smtClean="0">
                <a:latin typeface="Arial" pitchFamily="34" charset="0"/>
                <a:cs typeface="Arial" pitchFamily="34" charset="0"/>
              </a:rPr>
              <a:t>refreezes, breaking up the rock in a process akin </a:t>
            </a:r>
            <a:r>
              <a:rPr lang="en-US" sz="1050" dirty="0">
                <a:latin typeface="Arial" pitchFamily="34" charset="0"/>
                <a:cs typeface="Arial" pitchFamily="34" charset="0"/>
              </a:rPr>
              <a:t>to frost </a:t>
            </a:r>
            <a:r>
              <a:rPr lang="en-US" sz="1050" dirty="0" smtClean="0">
                <a:latin typeface="Arial" pitchFamily="34" charset="0"/>
                <a:cs typeface="Arial" pitchFamily="34" charset="0"/>
              </a:rPr>
              <a:t>wedging. Loose blocks </a:t>
            </a:r>
            <a:r>
              <a:rPr lang="en-US" sz="1050" dirty="0">
                <a:latin typeface="Arial" pitchFamily="34" charset="0"/>
                <a:cs typeface="Arial" pitchFamily="34" charset="0"/>
              </a:rPr>
              <a:t>of rock </a:t>
            </a:r>
            <a:r>
              <a:rPr lang="en-US" sz="1050" dirty="0" smtClean="0">
                <a:latin typeface="Arial" pitchFamily="34" charset="0"/>
                <a:cs typeface="Arial" pitchFamily="34" charset="0"/>
              </a:rPr>
              <a:t>are </a:t>
            </a:r>
            <a:r>
              <a:rPr lang="en-US" sz="1050" dirty="0">
                <a:latin typeface="Arial" pitchFamily="34" charset="0"/>
                <a:cs typeface="Arial" pitchFamily="34" charset="0"/>
              </a:rPr>
              <a:t>then taken up into the ice and carried off. In the case of continental glaciers where the temperature at the base of the glacier is too cold to allow pressure </a:t>
            </a:r>
            <a:r>
              <a:rPr lang="en-US" sz="1050" dirty="0" smtClean="0">
                <a:latin typeface="Arial" pitchFamily="34" charset="0"/>
                <a:cs typeface="Arial" pitchFamily="34" charset="0"/>
              </a:rPr>
              <a:t>melting, </a:t>
            </a:r>
            <a:r>
              <a:rPr lang="en-US" sz="1050" dirty="0">
                <a:latin typeface="Arial" pitchFamily="34" charset="0"/>
                <a:cs typeface="Arial" pitchFamily="34" charset="0"/>
              </a:rPr>
              <a:t>the ice freezes to the </a:t>
            </a:r>
            <a:r>
              <a:rPr lang="en-US" sz="1050" dirty="0" smtClean="0">
                <a:latin typeface="Arial" pitchFamily="34" charset="0"/>
                <a:cs typeface="Arial" pitchFamily="34" charset="0"/>
              </a:rPr>
              <a:t>bedrock surface. Imagine your tongue stuck to a metal pipe in the winter. As </a:t>
            </a:r>
            <a:r>
              <a:rPr lang="en-US" sz="1050" dirty="0">
                <a:latin typeface="Arial" pitchFamily="34" charset="0"/>
                <a:cs typeface="Arial" pitchFamily="34" charset="0"/>
              </a:rPr>
              <a:t>the ice moves, it </a:t>
            </a:r>
            <a:r>
              <a:rPr lang="en-US" sz="1050" dirty="0" smtClean="0">
                <a:latin typeface="Arial" pitchFamily="34" charset="0"/>
                <a:cs typeface="Arial" pitchFamily="34" charset="0"/>
              </a:rPr>
              <a:t>literally plucks away pieces due to the generated tensional forces. These blocks are eventually </a:t>
            </a:r>
            <a:r>
              <a:rPr lang="en-US" sz="1050" dirty="0">
                <a:latin typeface="Arial" pitchFamily="34" charset="0"/>
                <a:cs typeface="Arial" pitchFamily="34" charset="0"/>
              </a:rPr>
              <a:t>taken up into the ice. </a:t>
            </a:r>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lpine Erosion A G101.jpg"/>
          <p:cNvPicPr>
            <a:picLocks noChangeAspect="1"/>
          </p:cNvPicPr>
          <p:nvPr/>
        </p:nvPicPr>
        <p:blipFill>
          <a:blip r:embed="rId2" cstate="print"/>
          <a:stretch>
            <a:fillRect/>
          </a:stretch>
        </p:blipFill>
        <p:spPr>
          <a:xfrm>
            <a:off x="3778571" y="1581150"/>
            <a:ext cx="5289229" cy="2598930"/>
          </a:xfrm>
          <a:prstGeom prst="rect">
            <a:avLst/>
          </a:prstGeom>
        </p:spPr>
      </p:pic>
      <p:sp>
        <p:nvSpPr>
          <p:cNvPr id="11" name="TextBox 10"/>
          <p:cNvSpPr txBox="1"/>
          <p:nvPr/>
        </p:nvSpPr>
        <p:spPr>
          <a:xfrm>
            <a:off x="381000" y="1036603"/>
            <a:ext cx="3429000" cy="3516347"/>
          </a:xfrm>
          <a:prstGeom prst="rect">
            <a:avLst/>
          </a:prstGeom>
          <a:noFill/>
        </p:spPr>
        <p:txBody>
          <a:bodyPr wrap="square" rtlCol="0">
            <a:spAutoFit/>
          </a:bodyPr>
          <a:lstStyle/>
          <a:p>
            <a:r>
              <a:rPr lang="en-US" sz="1400" b="1" dirty="0" smtClean="0">
                <a:effectLst>
                  <a:outerShdw blurRad="38100" dist="38100" dir="2700000" algn="tl">
                    <a:srgbClr val="000000">
                      <a:alpha val="43137"/>
                    </a:srgbClr>
                  </a:outerShdw>
                </a:effectLst>
              </a:rPr>
              <a:t>Continental Ice</a:t>
            </a:r>
          </a:p>
          <a:p>
            <a:endParaRPr lang="en-US" sz="900" dirty="0"/>
          </a:p>
          <a:p>
            <a:r>
              <a:rPr lang="en-US" sz="1050" dirty="0" smtClean="0"/>
              <a:t>      </a:t>
            </a:r>
            <a:r>
              <a:rPr lang="en-US" sz="1050" dirty="0">
                <a:latin typeface="Arial" pitchFamily="34" charset="0"/>
                <a:cs typeface="Arial" pitchFamily="34" charset="0"/>
              </a:rPr>
              <a:t>On the scale of a continental </a:t>
            </a:r>
            <a:r>
              <a:rPr lang="en-US" sz="1050" dirty="0" smtClean="0">
                <a:latin typeface="Arial" pitchFamily="34" charset="0"/>
                <a:cs typeface="Arial" pitchFamily="34" charset="0"/>
              </a:rPr>
              <a:t>glacier </a:t>
            </a:r>
            <a:r>
              <a:rPr lang="en-US" sz="1050" dirty="0">
                <a:latin typeface="Arial" pitchFamily="34" charset="0"/>
                <a:cs typeface="Arial" pitchFamily="34" charset="0"/>
              </a:rPr>
              <a:t>the surface over which it moves must be considered horizontal. </a:t>
            </a:r>
            <a:r>
              <a:rPr lang="en-US" sz="1050" dirty="0" smtClean="0">
                <a:latin typeface="Arial" pitchFamily="34" charset="0"/>
                <a:cs typeface="Arial" pitchFamily="34" charset="0"/>
              </a:rPr>
              <a:t>An object resting on a horizontal surface can not move of its own accord, an outside force is required. In </a:t>
            </a:r>
            <a:r>
              <a:rPr lang="en-US" sz="1050" dirty="0">
                <a:latin typeface="Arial" pitchFamily="34" charset="0"/>
                <a:cs typeface="Arial" pitchFamily="34" charset="0"/>
              </a:rPr>
              <a:t>the case of continental glaciers, the horizontal force is generated within the ice </a:t>
            </a:r>
            <a:r>
              <a:rPr lang="en-US" sz="1050" dirty="0" smtClean="0">
                <a:latin typeface="Arial" pitchFamily="34" charset="0"/>
                <a:cs typeface="Arial" pitchFamily="34" charset="0"/>
              </a:rPr>
              <a:t>itself when the ice </a:t>
            </a:r>
            <a:r>
              <a:rPr lang="en-US" sz="1050" dirty="0">
                <a:latin typeface="Arial" pitchFamily="34" charset="0"/>
                <a:cs typeface="Arial" pitchFamily="34" charset="0"/>
              </a:rPr>
              <a:t>at the center of the ice </a:t>
            </a:r>
            <a:r>
              <a:rPr lang="en-US" sz="1050" dirty="0" smtClean="0">
                <a:latin typeface="Arial" pitchFamily="34" charset="0"/>
                <a:cs typeface="Arial" pitchFamily="34" charset="0"/>
              </a:rPr>
              <a:t>sheet collapses upon itself. This forces older </a:t>
            </a:r>
            <a:r>
              <a:rPr lang="en-US" sz="1050" dirty="0">
                <a:latin typeface="Arial" pitchFamily="34" charset="0"/>
                <a:cs typeface="Arial" pitchFamily="34" charset="0"/>
              </a:rPr>
              <a:t>ice </a:t>
            </a:r>
            <a:r>
              <a:rPr lang="en-US" sz="1050" dirty="0" smtClean="0">
                <a:latin typeface="Arial" pitchFamily="34" charset="0"/>
                <a:cs typeface="Arial" pitchFamily="34" charset="0"/>
              </a:rPr>
              <a:t>to move </a:t>
            </a:r>
            <a:r>
              <a:rPr lang="en-US" sz="1050" dirty="0">
                <a:latin typeface="Arial" pitchFamily="34" charset="0"/>
                <a:cs typeface="Arial" pitchFamily="34" charset="0"/>
              </a:rPr>
              <a:t>out of the way of the collapsing new </a:t>
            </a:r>
            <a:r>
              <a:rPr lang="en-US" sz="1050" dirty="0" smtClean="0">
                <a:latin typeface="Arial" pitchFamily="34" charset="0"/>
                <a:cs typeface="Arial" pitchFamily="34" charset="0"/>
              </a:rPr>
              <a:t>ice in exactly </a:t>
            </a:r>
            <a:r>
              <a:rPr lang="en-US" sz="1050" dirty="0">
                <a:latin typeface="Arial" pitchFamily="34" charset="0"/>
                <a:cs typeface="Arial" pitchFamily="34" charset="0"/>
              </a:rPr>
              <a:t>the same </a:t>
            </a:r>
            <a:r>
              <a:rPr lang="en-US" sz="1050" dirty="0" smtClean="0">
                <a:latin typeface="Arial" pitchFamily="34" charset="0"/>
                <a:cs typeface="Arial" pitchFamily="34" charset="0"/>
              </a:rPr>
              <a:t>way as pancake </a:t>
            </a:r>
            <a:r>
              <a:rPr lang="en-US" sz="1050" dirty="0">
                <a:latin typeface="Arial" pitchFamily="34" charset="0"/>
                <a:cs typeface="Arial" pitchFamily="34" charset="0"/>
              </a:rPr>
              <a:t>batter poured onto the </a:t>
            </a:r>
            <a:r>
              <a:rPr lang="en-US" sz="1050" dirty="0" smtClean="0">
                <a:latin typeface="Arial" pitchFamily="34" charset="0"/>
                <a:cs typeface="Arial" pitchFamily="34" charset="0"/>
              </a:rPr>
              <a:t>horizontal surface </a:t>
            </a:r>
            <a:r>
              <a:rPr lang="en-US" sz="1050" dirty="0">
                <a:latin typeface="Arial" pitchFamily="34" charset="0"/>
                <a:cs typeface="Arial" pitchFamily="34" charset="0"/>
              </a:rPr>
              <a:t>of a </a:t>
            </a:r>
            <a:r>
              <a:rPr lang="en-US" sz="1050" dirty="0" smtClean="0">
                <a:latin typeface="Arial" pitchFamily="34" charset="0"/>
                <a:cs typeface="Arial" pitchFamily="34" charset="0"/>
              </a:rPr>
              <a:t>griddle moves toward the edges of the griddle. </a:t>
            </a:r>
            <a:r>
              <a:rPr lang="en-US" sz="1050" dirty="0">
                <a:latin typeface="Arial" pitchFamily="34" charset="0"/>
                <a:cs typeface="Arial" pitchFamily="34" charset="0"/>
              </a:rPr>
              <a:t>As additional batter is added, the “older” batter moves out of the way to allow the collapse of the batter newly added to the griddle. In the case of continental glaciers, the magnitude of the horizontal forces can be great enough to drive the ice sheet up and over fairly large </a:t>
            </a:r>
            <a:r>
              <a:rPr lang="en-US" sz="1050" dirty="0" smtClean="0">
                <a:latin typeface="Arial" pitchFamily="34" charset="0"/>
                <a:cs typeface="Arial" pitchFamily="34" charset="0"/>
              </a:rPr>
              <a:t>obstacles. This is what happened when the ice sheet over-rode </a:t>
            </a:r>
            <a:r>
              <a:rPr lang="en-US" sz="1050" dirty="0">
                <a:latin typeface="Arial" pitchFamily="34" charset="0"/>
                <a:cs typeface="Arial" pitchFamily="34" charset="0"/>
              </a:rPr>
              <a:t>the </a:t>
            </a:r>
            <a:r>
              <a:rPr lang="en-US" sz="1050" dirty="0" smtClean="0">
                <a:latin typeface="Arial" pitchFamily="34" charset="0"/>
                <a:cs typeface="Arial" pitchFamily="34" charset="0"/>
              </a:rPr>
              <a:t>Adirondack Mountains </a:t>
            </a:r>
            <a:r>
              <a:rPr lang="en-US" sz="1050" dirty="0">
                <a:latin typeface="Arial" pitchFamily="34" charset="0"/>
                <a:cs typeface="Arial" pitchFamily="34" charset="0"/>
              </a:rPr>
              <a:t>during the last Ice Age</a:t>
            </a:r>
            <a:r>
              <a:rPr lang="en-US" sz="1050" dirty="0" smtClean="0">
                <a:latin typeface="Arial" pitchFamily="34" charset="0"/>
                <a:cs typeface="Arial" pitchFamily="34" charset="0"/>
              </a:rPr>
              <a:t>.</a:t>
            </a:r>
            <a:endParaRPr lang="en-US" sz="1050" dirty="0">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lpine Erosion A G101.jpg"/>
          <p:cNvPicPr>
            <a:picLocks noChangeAspect="1"/>
          </p:cNvPicPr>
          <p:nvPr/>
        </p:nvPicPr>
        <p:blipFill>
          <a:blip r:embed="rId2" cstate="print"/>
          <a:srcRect l="9044"/>
          <a:stretch>
            <a:fillRect/>
          </a:stretch>
        </p:blipFill>
        <p:spPr>
          <a:xfrm>
            <a:off x="5029200" y="1503885"/>
            <a:ext cx="3678492" cy="2439465"/>
          </a:xfrm>
          <a:prstGeom prst="rect">
            <a:avLst/>
          </a:prstGeom>
        </p:spPr>
      </p:pic>
      <p:sp>
        <p:nvSpPr>
          <p:cNvPr id="11" name="TextBox 10"/>
          <p:cNvSpPr txBox="1"/>
          <p:nvPr/>
        </p:nvSpPr>
        <p:spPr>
          <a:xfrm>
            <a:off x="609600" y="1657365"/>
            <a:ext cx="4343400" cy="2362185"/>
          </a:xfrm>
          <a:prstGeom prst="rect">
            <a:avLst/>
          </a:prstGeom>
          <a:noFill/>
        </p:spPr>
        <p:txBody>
          <a:bodyPr wrap="square" rtlCol="0">
            <a:spAutoFit/>
          </a:bodyPr>
          <a:lstStyle/>
          <a:p>
            <a:r>
              <a:rPr lang="en-US" sz="1400" b="1" dirty="0" smtClean="0">
                <a:effectLst>
                  <a:outerShdw blurRad="38100" dist="38100" dir="2700000" algn="tl">
                    <a:srgbClr val="000000">
                      <a:alpha val="43137"/>
                    </a:srgbClr>
                  </a:outerShdw>
                </a:effectLst>
              </a:rPr>
              <a:t>Tributary Glacier and Hanging Valleys</a:t>
            </a:r>
          </a:p>
          <a:p>
            <a:endParaRPr lang="en-US" sz="900" dirty="0"/>
          </a:p>
          <a:p>
            <a:r>
              <a:rPr lang="en-US" sz="900" dirty="0" smtClean="0">
                <a:latin typeface="Arial" pitchFamily="34" charset="0"/>
                <a:cs typeface="Arial" pitchFamily="34" charset="0"/>
              </a:rPr>
              <a:t>      </a:t>
            </a:r>
            <a:r>
              <a:rPr lang="en-US" sz="1050" dirty="0" smtClean="0">
                <a:latin typeface="Arial" pitchFamily="34" charset="0"/>
                <a:cs typeface="Arial" pitchFamily="34" charset="0"/>
              </a:rPr>
              <a:t>Once </a:t>
            </a:r>
            <a:r>
              <a:rPr lang="en-US" sz="1050" dirty="0">
                <a:latin typeface="Arial" pitchFamily="34" charset="0"/>
                <a:cs typeface="Arial" pitchFamily="34" charset="0"/>
              </a:rPr>
              <a:t>alpine glaciers leave the cirque, they flow down the length of the stream valley in which they formed. As the ice flows, it changes the typical V-shape of a youthful mountain stream into the equally diagnostic U-shape of a glaciated valley. Much like streams, major alpine glaciers have tributaries. </a:t>
            </a:r>
            <a:r>
              <a:rPr lang="en-US" sz="1050" dirty="0" smtClean="0">
                <a:latin typeface="Arial" pitchFamily="34" charset="0"/>
                <a:cs typeface="Arial" pitchFamily="34" charset="0"/>
              </a:rPr>
              <a:t>Sometimes these tributary ice flows are confined to smaller valleys that are higher in elevation than the main valley. When the ice recedes, these hanging valleys can be the location of spectacular waterfalls. Perhaps </a:t>
            </a:r>
            <a:r>
              <a:rPr lang="en-US" sz="1050" dirty="0">
                <a:latin typeface="Arial" pitchFamily="34" charset="0"/>
                <a:cs typeface="Arial" pitchFamily="34" charset="0"/>
              </a:rPr>
              <a:t>the most well known glacial valley in the </a:t>
            </a:r>
            <a:r>
              <a:rPr lang="en-US" sz="1050" dirty="0" smtClean="0">
                <a:latin typeface="Arial" pitchFamily="34" charset="0"/>
                <a:cs typeface="Arial" pitchFamily="34" charset="0"/>
              </a:rPr>
              <a:t>United States </a:t>
            </a:r>
            <a:r>
              <a:rPr lang="en-US" sz="1050" dirty="0">
                <a:latin typeface="Arial" pitchFamily="34" charset="0"/>
                <a:cs typeface="Arial" pitchFamily="34" charset="0"/>
              </a:rPr>
              <a:t>is Yosemite </a:t>
            </a:r>
            <a:r>
              <a:rPr lang="en-US" sz="1050" dirty="0" smtClean="0">
                <a:latin typeface="Arial" pitchFamily="34" charset="0"/>
                <a:cs typeface="Arial" pitchFamily="34" charset="0"/>
              </a:rPr>
              <a:t>Valley. </a:t>
            </a:r>
            <a:r>
              <a:rPr lang="en-US" sz="1050" dirty="0">
                <a:latin typeface="Arial" pitchFamily="34" charset="0"/>
                <a:cs typeface="Arial" pitchFamily="34" charset="0"/>
              </a:rPr>
              <a:t>Some of the most spectacular waterfalls within Yosemite Valley, such as Bridal Veil Falls, emerge from hanging valleys. </a:t>
            </a:r>
          </a:p>
          <a:p>
            <a:endParaRPr lang="en-US" sz="900" dirty="0">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lpine Erosion A G101.jpg"/>
          <p:cNvPicPr>
            <a:picLocks noChangeAspect="1"/>
          </p:cNvPicPr>
          <p:nvPr/>
        </p:nvPicPr>
        <p:blipFill>
          <a:blip r:embed="rId2" cstate="print"/>
          <a:srcRect t="6647"/>
          <a:stretch>
            <a:fillRect/>
          </a:stretch>
        </p:blipFill>
        <p:spPr>
          <a:xfrm>
            <a:off x="4800600" y="1017224"/>
            <a:ext cx="4044287" cy="3852595"/>
          </a:xfrm>
          <a:prstGeom prst="rect">
            <a:avLst/>
          </a:prstGeom>
        </p:spPr>
      </p:pic>
      <p:sp>
        <p:nvSpPr>
          <p:cNvPr id="11" name="TextBox 10"/>
          <p:cNvSpPr txBox="1"/>
          <p:nvPr/>
        </p:nvSpPr>
        <p:spPr>
          <a:xfrm>
            <a:off x="457200" y="1352550"/>
            <a:ext cx="4343400" cy="3008516"/>
          </a:xfrm>
          <a:prstGeom prst="rect">
            <a:avLst/>
          </a:prstGeom>
          <a:noFill/>
        </p:spPr>
        <p:txBody>
          <a:bodyPr wrap="square" rtlCol="0">
            <a:spAutoFit/>
          </a:bodyPr>
          <a:lstStyle/>
          <a:p>
            <a:r>
              <a:rPr lang="en-US" sz="1400" b="1" dirty="0" smtClean="0">
                <a:effectLst>
                  <a:outerShdw blurRad="38100" dist="38100" dir="2700000" algn="tl">
                    <a:srgbClr val="000000">
                      <a:alpha val="43137"/>
                    </a:srgbClr>
                  </a:outerShdw>
                </a:effectLst>
              </a:rPr>
              <a:t>Alpine  Weathering and Erosion</a:t>
            </a:r>
          </a:p>
          <a:p>
            <a:endParaRPr lang="en-US" sz="900" dirty="0"/>
          </a:p>
          <a:p>
            <a:r>
              <a:rPr lang="en-US" sz="900" dirty="0" smtClean="0">
                <a:latin typeface="Arial" pitchFamily="34" charset="0"/>
                <a:cs typeface="Arial" pitchFamily="34" charset="0"/>
              </a:rPr>
              <a:t>      </a:t>
            </a:r>
            <a:r>
              <a:rPr lang="en-US" sz="1050" dirty="0" smtClean="0">
                <a:latin typeface="Arial" pitchFamily="34" charset="0"/>
                <a:cs typeface="Arial" pitchFamily="34" charset="0"/>
              </a:rPr>
              <a:t>Alpine </a:t>
            </a:r>
            <a:r>
              <a:rPr lang="en-US" sz="1050" dirty="0">
                <a:latin typeface="Arial" pitchFamily="34" charset="0"/>
                <a:cs typeface="Arial" pitchFamily="34" charset="0"/>
              </a:rPr>
              <a:t>glaciers are responsible for much of the scenic splendor seen in mountain ranges from the </a:t>
            </a:r>
            <a:r>
              <a:rPr lang="en-US" sz="1050" dirty="0" smtClean="0">
                <a:latin typeface="Arial" pitchFamily="34" charset="0"/>
                <a:cs typeface="Arial" pitchFamily="34" charset="0"/>
              </a:rPr>
              <a:t>Rockies </a:t>
            </a:r>
            <a:r>
              <a:rPr lang="en-US" sz="1050" dirty="0">
                <a:latin typeface="Arial" pitchFamily="34" charset="0"/>
                <a:cs typeface="Arial" pitchFamily="34" charset="0"/>
              </a:rPr>
              <a:t>to the Alps to the Himalaya. The sculpting begins with glacial ice forming in the headwaters of mountain streams located on both sides of a mountain range. As the ice mass grows, it carves a bowl-shaped depression into the side of the mountain called a cirque. In time, cirques from adjacent valleys on both sides of the ridge begin to overlap forming a knife-edged mountain ridge called an </a:t>
            </a:r>
            <a:r>
              <a:rPr lang="en-US" sz="1050" dirty="0" smtClean="0">
                <a:latin typeface="Arial" pitchFamily="34" charset="0"/>
                <a:cs typeface="Arial" pitchFamily="34" charset="0"/>
              </a:rPr>
              <a:t>arête. </a:t>
            </a:r>
            <a:r>
              <a:rPr lang="en-US" sz="1050" dirty="0">
                <a:latin typeface="Arial" pitchFamily="34" charset="0"/>
                <a:cs typeface="Arial" pitchFamily="34" charset="0"/>
              </a:rPr>
              <a:t>Where cirques from opposite sides of the ridge </a:t>
            </a:r>
            <a:r>
              <a:rPr lang="en-US" sz="1050" dirty="0" smtClean="0">
                <a:latin typeface="Arial" pitchFamily="34" charset="0"/>
                <a:cs typeface="Arial" pitchFamily="34" charset="0"/>
              </a:rPr>
              <a:t>meet </a:t>
            </a:r>
            <a:r>
              <a:rPr lang="en-US" sz="1050" dirty="0">
                <a:latin typeface="Arial" pitchFamily="34" charset="0"/>
                <a:cs typeface="Arial" pitchFamily="34" charset="0"/>
              </a:rPr>
              <a:t>the overlying rock </a:t>
            </a:r>
            <a:r>
              <a:rPr lang="en-US" sz="1050" dirty="0" smtClean="0">
                <a:latin typeface="Arial" pitchFamily="34" charset="0"/>
                <a:cs typeface="Arial" pitchFamily="34" charset="0"/>
              </a:rPr>
              <a:t>can collapse </a:t>
            </a:r>
            <a:r>
              <a:rPr lang="en-US" sz="1050" dirty="0">
                <a:latin typeface="Arial" pitchFamily="34" charset="0"/>
                <a:cs typeface="Arial" pitchFamily="34" charset="0"/>
              </a:rPr>
              <a:t>under its own weight forming a high mountain pass called a col. In another scenario multiple cirques form around a mountain peak and eventually create a sharp mountain spire called a horn. Perhaps the most well known horn is the Matterhorn in the </a:t>
            </a:r>
            <a:r>
              <a:rPr lang="en-US" sz="1050" dirty="0" smtClean="0">
                <a:latin typeface="Arial" pitchFamily="34" charset="0"/>
                <a:cs typeface="Arial" pitchFamily="34" charset="0"/>
              </a:rPr>
              <a:t>Swiss Alps</a:t>
            </a:r>
            <a:r>
              <a:rPr lang="en-US" sz="1050" dirty="0">
                <a:latin typeface="Arial" pitchFamily="34" charset="0"/>
                <a:cs typeface="Arial" pitchFamily="34" charset="0"/>
              </a:rPr>
              <a:t>. However, one doesn’t have to go so far to see excellent examples of horns. </a:t>
            </a:r>
            <a:r>
              <a:rPr lang="en-US" sz="1050" dirty="0" smtClean="0">
                <a:latin typeface="Arial" pitchFamily="34" charset="0"/>
                <a:cs typeface="Arial" pitchFamily="34" charset="0"/>
              </a:rPr>
              <a:t>The Grand Tetons of Wyoming are </a:t>
            </a:r>
            <a:r>
              <a:rPr lang="en-US" sz="1050" dirty="0">
                <a:latin typeface="Arial" pitchFamily="34" charset="0"/>
                <a:cs typeface="Arial" pitchFamily="34" charset="0"/>
              </a:rPr>
              <a:t>a series of </a:t>
            </a:r>
            <a:r>
              <a:rPr lang="en-US" sz="1050" dirty="0" smtClean="0">
                <a:latin typeface="Arial" pitchFamily="34" charset="0"/>
                <a:cs typeface="Arial" pitchFamily="34" charset="0"/>
              </a:rPr>
              <a:t>glacially-formed horns.</a:t>
            </a:r>
            <a:endParaRPr lang="en-US" sz="1050" dirty="0">
              <a:latin typeface="Arial" pitchFamily="34" charset="0"/>
              <a:cs typeface="Arial" pitchFamily="34" charset="0"/>
            </a:endParaRPr>
          </a:p>
          <a:p>
            <a:endParaRPr lang="en-US" sz="900" dirty="0">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04800" y="335161"/>
            <a:ext cx="3429000" cy="3508653"/>
          </a:xfrm>
          <a:prstGeom prst="rect">
            <a:avLst/>
          </a:prstGeom>
          <a:noFill/>
        </p:spPr>
        <p:txBody>
          <a:bodyPr wrap="square" rtlCol="0">
            <a:spAutoFit/>
          </a:bodyPr>
          <a:lstStyle/>
          <a:p>
            <a:r>
              <a:rPr lang="en-US" sz="1400" b="1" dirty="0" smtClean="0">
                <a:effectLst>
                  <a:outerShdw blurRad="38100" dist="38100" dir="2700000" algn="tl">
                    <a:srgbClr val="000000">
                      <a:alpha val="43137"/>
                    </a:srgbClr>
                  </a:outerShdw>
                </a:effectLst>
              </a:rPr>
              <a:t>Moraines</a:t>
            </a:r>
          </a:p>
          <a:p>
            <a:endParaRPr lang="en-US" sz="900" dirty="0"/>
          </a:p>
          <a:p>
            <a:r>
              <a:rPr lang="en-US" sz="1000" dirty="0" smtClean="0">
                <a:latin typeface="Arial" pitchFamily="34" charset="0"/>
                <a:cs typeface="Arial" pitchFamily="34" charset="0"/>
              </a:rPr>
              <a:t>     At some physical location, the environment will dictate that the rate </a:t>
            </a:r>
            <a:r>
              <a:rPr lang="en-US" sz="1000" dirty="0">
                <a:latin typeface="Arial" pitchFamily="34" charset="0"/>
                <a:cs typeface="Arial" pitchFamily="34" charset="0"/>
              </a:rPr>
              <a:t>of ice movement is </a:t>
            </a:r>
            <a:r>
              <a:rPr lang="en-US" sz="1000" dirty="0" smtClean="0">
                <a:latin typeface="Arial" pitchFamily="34" charset="0"/>
                <a:cs typeface="Arial" pitchFamily="34" charset="0"/>
              </a:rPr>
              <a:t>equal to the rate at which the glacial front melts. At this point and time the glacial mass has reached equilibrium ands stops its lateral motion. However, the </a:t>
            </a:r>
            <a:r>
              <a:rPr lang="en-US" sz="1000" dirty="0">
                <a:latin typeface="Arial" pitchFamily="34" charset="0"/>
                <a:cs typeface="Arial" pitchFamily="34" charset="0"/>
              </a:rPr>
              <a:t>ice </a:t>
            </a:r>
            <a:r>
              <a:rPr lang="en-US" sz="1000" dirty="0" smtClean="0">
                <a:latin typeface="Arial" pitchFamily="34" charset="0"/>
                <a:cs typeface="Arial" pitchFamily="34" charset="0"/>
              </a:rPr>
              <a:t>within the mass never </a:t>
            </a:r>
            <a:r>
              <a:rPr lang="en-US" sz="1000" dirty="0">
                <a:latin typeface="Arial" pitchFamily="34" charset="0"/>
                <a:cs typeface="Arial" pitchFamily="34" charset="0"/>
              </a:rPr>
              <a:t>stops moving. As the ice moves to </a:t>
            </a:r>
            <a:r>
              <a:rPr lang="en-US" sz="1000" dirty="0" smtClean="0">
                <a:latin typeface="Arial" pitchFamily="34" charset="0"/>
                <a:cs typeface="Arial" pitchFamily="34" charset="0"/>
              </a:rPr>
              <a:t>the snout (front of the glacier) all </a:t>
            </a:r>
            <a:r>
              <a:rPr lang="en-US" sz="1000" dirty="0">
                <a:latin typeface="Arial" pitchFamily="34" charset="0"/>
                <a:cs typeface="Arial" pitchFamily="34" charset="0"/>
              </a:rPr>
              <a:t>of the debris being carried in its base is piled up along </a:t>
            </a:r>
            <a:r>
              <a:rPr lang="en-US" sz="1000" dirty="0" smtClean="0">
                <a:latin typeface="Arial" pitchFamily="34" charset="0"/>
                <a:cs typeface="Arial" pitchFamily="34" charset="0"/>
              </a:rPr>
              <a:t>the </a:t>
            </a:r>
            <a:r>
              <a:rPr lang="en-US" sz="1000" dirty="0">
                <a:latin typeface="Arial" pitchFamily="34" charset="0"/>
                <a:cs typeface="Arial" pitchFamily="34" charset="0"/>
              </a:rPr>
              <a:t>margin </a:t>
            </a:r>
            <a:r>
              <a:rPr lang="en-US" sz="1000" dirty="0" smtClean="0">
                <a:latin typeface="Arial" pitchFamily="34" charset="0"/>
                <a:cs typeface="Arial" pitchFamily="34" charset="0"/>
              </a:rPr>
              <a:t>of the ice in </a:t>
            </a:r>
            <a:r>
              <a:rPr lang="en-US" sz="1000" dirty="0">
                <a:latin typeface="Arial" pitchFamily="34" charset="0"/>
                <a:cs typeface="Arial" pitchFamily="34" charset="0"/>
              </a:rPr>
              <a:t>the form of a ridge </a:t>
            </a:r>
            <a:r>
              <a:rPr lang="en-US" sz="1000" dirty="0" smtClean="0">
                <a:latin typeface="Arial" pitchFamily="34" charset="0"/>
                <a:cs typeface="Arial" pitchFamily="34" charset="0"/>
              </a:rPr>
              <a:t>. A terminal moraine marks the glaciers furthest geographic advance. Retreating ice that stagnates for some period of time can created additional recessional moraines. Glacial </a:t>
            </a:r>
            <a:r>
              <a:rPr lang="en-US" sz="1000" dirty="0" err="1" smtClean="0">
                <a:latin typeface="Arial" pitchFamily="34" charset="0"/>
                <a:cs typeface="Arial" pitchFamily="34" charset="0"/>
              </a:rPr>
              <a:t>meltwater</a:t>
            </a:r>
            <a:r>
              <a:rPr lang="en-US" sz="1000" dirty="0" smtClean="0">
                <a:latin typeface="Arial" pitchFamily="34" charset="0"/>
                <a:cs typeface="Arial" pitchFamily="34" charset="0"/>
              </a:rPr>
              <a:t> forms torrential streams that pick </a:t>
            </a:r>
            <a:r>
              <a:rPr lang="en-US" sz="1000" dirty="0">
                <a:latin typeface="Arial" pitchFamily="34" charset="0"/>
                <a:cs typeface="Arial" pitchFamily="34" charset="0"/>
              </a:rPr>
              <a:t>up materials from the terminal moraine and </a:t>
            </a:r>
            <a:r>
              <a:rPr lang="en-US" sz="1000" dirty="0" smtClean="0">
                <a:latin typeface="Arial" pitchFamily="34" charset="0"/>
                <a:cs typeface="Arial" pitchFamily="34" charset="0"/>
              </a:rPr>
              <a:t>carry them away from </a:t>
            </a:r>
            <a:r>
              <a:rPr lang="en-US" sz="1000" dirty="0">
                <a:latin typeface="Arial" pitchFamily="34" charset="0"/>
                <a:cs typeface="Arial" pitchFamily="34" charset="0"/>
              </a:rPr>
              <a:t>the terminus </a:t>
            </a:r>
            <a:r>
              <a:rPr lang="en-US" sz="1000" dirty="0" smtClean="0">
                <a:latin typeface="Arial" pitchFamily="34" charset="0"/>
                <a:cs typeface="Arial" pitchFamily="34" charset="0"/>
              </a:rPr>
              <a:t>where they are deposited as </a:t>
            </a:r>
            <a:r>
              <a:rPr lang="en-US" sz="1000" dirty="0">
                <a:latin typeface="Arial" pitchFamily="34" charset="0"/>
                <a:cs typeface="Arial" pitchFamily="34" charset="0"/>
              </a:rPr>
              <a:t>outwash </a:t>
            </a:r>
            <a:r>
              <a:rPr lang="en-US" sz="1000" dirty="0" smtClean="0">
                <a:latin typeface="Arial" pitchFamily="34" charset="0"/>
                <a:cs typeface="Arial" pitchFamily="34" charset="0"/>
              </a:rPr>
              <a:t>plains, </a:t>
            </a:r>
            <a:r>
              <a:rPr lang="en-US" sz="1000" dirty="0">
                <a:latin typeface="Arial" pitchFamily="34" charset="0"/>
                <a:cs typeface="Arial" pitchFamily="34" charset="0"/>
              </a:rPr>
              <a:t>in the case of continental </a:t>
            </a:r>
            <a:r>
              <a:rPr lang="en-US" sz="1000" dirty="0" smtClean="0">
                <a:latin typeface="Arial" pitchFamily="34" charset="0"/>
                <a:cs typeface="Arial" pitchFamily="34" charset="0"/>
              </a:rPr>
              <a:t>glaciers, </a:t>
            </a:r>
            <a:r>
              <a:rPr lang="en-US" sz="1000" dirty="0">
                <a:latin typeface="Arial" pitchFamily="34" charset="0"/>
                <a:cs typeface="Arial" pitchFamily="34" charset="0"/>
              </a:rPr>
              <a:t>or valley </a:t>
            </a:r>
            <a:r>
              <a:rPr lang="en-US" sz="1000" dirty="0" smtClean="0">
                <a:latin typeface="Arial" pitchFamily="34" charset="0"/>
                <a:cs typeface="Arial" pitchFamily="34" charset="0"/>
              </a:rPr>
              <a:t>trains, </a:t>
            </a:r>
            <a:r>
              <a:rPr lang="en-US" sz="1000" dirty="0">
                <a:latin typeface="Arial" pitchFamily="34" charset="0"/>
                <a:cs typeface="Arial" pitchFamily="34" charset="0"/>
              </a:rPr>
              <a:t>in the case of </a:t>
            </a:r>
            <a:r>
              <a:rPr lang="en-US" sz="1000" dirty="0" smtClean="0">
                <a:latin typeface="Arial" pitchFamily="34" charset="0"/>
                <a:cs typeface="Arial" pitchFamily="34" charset="0"/>
              </a:rPr>
              <a:t>alpine </a:t>
            </a:r>
            <a:r>
              <a:rPr lang="en-US" sz="1000" dirty="0">
                <a:latin typeface="Arial" pitchFamily="34" charset="0"/>
                <a:cs typeface="Arial" pitchFamily="34" charset="0"/>
              </a:rPr>
              <a:t>glaciers</a:t>
            </a:r>
            <a:r>
              <a:rPr lang="en-US" sz="1000" dirty="0" smtClean="0">
                <a:latin typeface="Arial" pitchFamily="34" charset="0"/>
                <a:cs typeface="Arial" pitchFamily="34" charset="0"/>
              </a:rPr>
              <a:t>. Being stream deposits, outwash plain and valley train deposits are well sorted in contrast to the poorly sorted till that makes up most glacial moraines.</a:t>
            </a:r>
            <a:endParaRPr lang="en-US" sz="1000" dirty="0">
              <a:latin typeface="Arial" pitchFamily="34" charset="0"/>
              <a:cs typeface="Arial" pitchFamily="34" charset="0"/>
            </a:endParaRPr>
          </a:p>
          <a:p>
            <a:endParaRPr lang="en-US" sz="900" dirty="0">
              <a:latin typeface="Arial" pitchFamily="34" charset="0"/>
              <a:cs typeface="Arial" pitchFamily="34" charset="0"/>
            </a:endParaRPr>
          </a:p>
        </p:txBody>
      </p:sp>
      <p:sp>
        <p:nvSpPr>
          <p:cNvPr id="8" name="TextBox 7"/>
          <p:cNvSpPr txBox="1"/>
          <p:nvPr/>
        </p:nvSpPr>
        <p:spPr>
          <a:xfrm>
            <a:off x="1219200" y="3562350"/>
            <a:ext cx="5791200" cy="1523494"/>
          </a:xfrm>
          <a:prstGeom prst="rect">
            <a:avLst/>
          </a:prstGeom>
          <a:noFill/>
          <a:ln>
            <a:solidFill>
              <a:schemeClr val="bg1"/>
            </a:solidFill>
          </a:ln>
        </p:spPr>
        <p:txBody>
          <a:bodyPr wrap="square" rtlCol="0">
            <a:spAutoFit/>
          </a:bodyPr>
          <a:lstStyle/>
          <a:p>
            <a:r>
              <a:rPr lang="en-US" sz="1400" b="1" dirty="0" smtClean="0">
                <a:effectLst>
                  <a:outerShdw blurRad="38100" dist="38100" dir="2700000" algn="tl">
                    <a:srgbClr val="000000">
                      <a:alpha val="43137"/>
                    </a:srgbClr>
                  </a:outerShdw>
                </a:effectLst>
              </a:rPr>
              <a:t>Lateral and Medial Moraines</a:t>
            </a:r>
          </a:p>
          <a:p>
            <a:endParaRPr lang="en-US" sz="900" dirty="0" smtClean="0"/>
          </a:p>
          <a:p>
            <a:r>
              <a:rPr lang="en-US" sz="900" dirty="0" smtClean="0"/>
              <a:t>    </a:t>
            </a:r>
            <a:r>
              <a:rPr lang="en-US" sz="1000" dirty="0" smtClean="0">
                <a:latin typeface="Arial" pitchFamily="34" charset="0"/>
                <a:cs typeface="Arial" pitchFamily="34" charset="0"/>
              </a:rPr>
              <a:t> As </a:t>
            </a:r>
            <a:r>
              <a:rPr lang="en-US" sz="1000" dirty="0">
                <a:latin typeface="Arial" pitchFamily="34" charset="0"/>
                <a:cs typeface="Arial" pitchFamily="34" charset="0"/>
              </a:rPr>
              <a:t>alpine glaciers move down valleys </a:t>
            </a:r>
            <a:r>
              <a:rPr lang="en-US" sz="1000" dirty="0" smtClean="0">
                <a:latin typeface="Arial" pitchFamily="34" charset="0"/>
                <a:cs typeface="Arial" pitchFamily="34" charset="0"/>
              </a:rPr>
              <a:t>the erosive power convert </a:t>
            </a:r>
            <a:r>
              <a:rPr lang="en-US" sz="1000" dirty="0">
                <a:latin typeface="Arial" pitchFamily="34" charset="0"/>
                <a:cs typeface="Arial" pitchFamily="34" charset="0"/>
              </a:rPr>
              <a:t>the original </a:t>
            </a:r>
            <a:r>
              <a:rPr lang="en-US" sz="1000" dirty="0" smtClean="0">
                <a:latin typeface="Arial" pitchFamily="34" charset="0"/>
                <a:cs typeface="Arial" pitchFamily="34" charset="0"/>
              </a:rPr>
              <a:t>stream generated V-shaped valley into a diagnostic </a:t>
            </a:r>
            <a:r>
              <a:rPr lang="en-US" sz="1000" dirty="0">
                <a:latin typeface="Arial" pitchFamily="34" charset="0"/>
                <a:cs typeface="Arial" pitchFamily="34" charset="0"/>
              </a:rPr>
              <a:t>U-shaped cross </a:t>
            </a:r>
            <a:r>
              <a:rPr lang="en-US" sz="1000" dirty="0" smtClean="0">
                <a:latin typeface="Arial" pitchFamily="34" charset="0"/>
                <a:cs typeface="Arial" pitchFamily="34" charset="0"/>
              </a:rPr>
              <a:t>section. Rock </a:t>
            </a:r>
            <a:r>
              <a:rPr lang="en-US" sz="1000" dirty="0">
                <a:latin typeface="Arial" pitchFamily="34" charset="0"/>
                <a:cs typeface="Arial" pitchFamily="34" charset="0"/>
              </a:rPr>
              <a:t>debris falling from the </a:t>
            </a:r>
            <a:r>
              <a:rPr lang="en-US" sz="1000" dirty="0" smtClean="0">
                <a:latin typeface="Arial" pitchFamily="34" charset="0"/>
                <a:cs typeface="Arial" pitchFamily="34" charset="0"/>
              </a:rPr>
              <a:t>valley walls fall </a:t>
            </a:r>
            <a:r>
              <a:rPr lang="en-US" sz="1000" dirty="0">
                <a:latin typeface="Arial" pitchFamily="34" charset="0"/>
                <a:cs typeface="Arial" pitchFamily="34" charset="0"/>
              </a:rPr>
              <a:t>onto the </a:t>
            </a:r>
            <a:r>
              <a:rPr lang="en-US" sz="1000" dirty="0" smtClean="0">
                <a:latin typeface="Arial" pitchFamily="34" charset="0"/>
                <a:cs typeface="Arial" pitchFamily="34" charset="0"/>
              </a:rPr>
              <a:t>margin </a:t>
            </a:r>
            <a:r>
              <a:rPr lang="en-US" sz="1000" dirty="0">
                <a:latin typeface="Arial" pitchFamily="34" charset="0"/>
                <a:cs typeface="Arial" pitchFamily="34" charset="0"/>
              </a:rPr>
              <a:t>of the ice</a:t>
            </a:r>
            <a:r>
              <a:rPr lang="en-US" sz="1000" dirty="0" smtClean="0">
                <a:latin typeface="Arial" pitchFamily="34" charset="0"/>
                <a:cs typeface="Arial" pitchFamily="34" charset="0"/>
              </a:rPr>
              <a:t>. When the ice recedes, the accumulated debris remains. This evidence of glacial presence is called a  lateral moraine. </a:t>
            </a:r>
            <a:r>
              <a:rPr lang="en-US" sz="1000" dirty="0">
                <a:latin typeface="Arial" pitchFamily="34" charset="0"/>
                <a:cs typeface="Arial" pitchFamily="34" charset="0"/>
              </a:rPr>
              <a:t>Where tributary valleys </a:t>
            </a:r>
            <a:r>
              <a:rPr lang="en-US" sz="1000" dirty="0" smtClean="0">
                <a:latin typeface="Arial" pitchFamily="34" charset="0"/>
                <a:cs typeface="Arial" pitchFamily="34" charset="0"/>
              </a:rPr>
              <a:t>join the main valley, </a:t>
            </a:r>
            <a:r>
              <a:rPr lang="en-US" sz="1000" dirty="0">
                <a:latin typeface="Arial" pitchFamily="34" charset="0"/>
                <a:cs typeface="Arial" pitchFamily="34" charset="0"/>
              </a:rPr>
              <a:t>the deposits on the inside of the two tributaries coalesce to form a deposit of rock debris down </a:t>
            </a:r>
            <a:r>
              <a:rPr lang="en-US" sz="1000" dirty="0" smtClean="0">
                <a:latin typeface="Arial" pitchFamily="34" charset="0"/>
                <a:cs typeface="Arial" pitchFamily="34" charset="0"/>
              </a:rPr>
              <a:t>the middle of </a:t>
            </a:r>
            <a:r>
              <a:rPr lang="en-US" sz="1000" dirty="0">
                <a:latin typeface="Arial" pitchFamily="34" charset="0"/>
                <a:cs typeface="Arial" pitchFamily="34" charset="0"/>
              </a:rPr>
              <a:t>the </a:t>
            </a:r>
            <a:r>
              <a:rPr lang="en-US" sz="1000" dirty="0" smtClean="0">
                <a:latin typeface="Arial" pitchFamily="34" charset="0"/>
                <a:cs typeface="Arial" pitchFamily="34" charset="0"/>
              </a:rPr>
              <a:t>surface of the main glacier. When </a:t>
            </a:r>
            <a:r>
              <a:rPr lang="en-US" sz="1000" dirty="0">
                <a:latin typeface="Arial" pitchFamily="34" charset="0"/>
                <a:cs typeface="Arial" pitchFamily="34" charset="0"/>
              </a:rPr>
              <a:t>the ice </a:t>
            </a:r>
            <a:r>
              <a:rPr lang="en-US" sz="1000" dirty="0" smtClean="0">
                <a:latin typeface="Arial" pitchFamily="34" charset="0"/>
                <a:cs typeface="Arial" pitchFamily="34" charset="0"/>
              </a:rPr>
              <a:t>melts, this material remains behind and is called a medial </a:t>
            </a:r>
            <a:r>
              <a:rPr lang="en-US" sz="1000" dirty="0">
                <a:latin typeface="Arial" pitchFamily="34" charset="0"/>
                <a:cs typeface="Arial" pitchFamily="34" charset="0"/>
              </a:rPr>
              <a:t>moraine. </a:t>
            </a:r>
            <a:r>
              <a:rPr lang="en-US" sz="1000" dirty="0" smtClean="0">
                <a:latin typeface="Arial" pitchFamily="34" charset="0"/>
                <a:cs typeface="Arial" pitchFamily="34" charset="0"/>
              </a:rPr>
              <a:t>Only alpine glaciers can have lateral and medial moraines.</a:t>
            </a:r>
            <a:endParaRPr lang="en-US" sz="1000" dirty="0">
              <a:latin typeface="Arial" pitchFamily="34" charset="0"/>
              <a:cs typeface="Arial" pitchFamily="34" charset="0"/>
            </a:endParaRPr>
          </a:p>
        </p:txBody>
      </p:sp>
      <p:pic>
        <p:nvPicPr>
          <p:cNvPr id="10" name="Picture 9" descr="Alpine Erosion A G101.jpg"/>
          <p:cNvPicPr>
            <a:picLocks noChangeAspect="1"/>
          </p:cNvPicPr>
          <p:nvPr/>
        </p:nvPicPr>
        <p:blipFill>
          <a:blip r:embed="rId2" cstate="print"/>
          <a:stretch>
            <a:fillRect/>
          </a:stretch>
        </p:blipFill>
        <p:spPr>
          <a:xfrm>
            <a:off x="5029200" y="590550"/>
            <a:ext cx="3011450" cy="2209800"/>
          </a:xfrm>
          <a:prstGeom prst="rect">
            <a:avLst/>
          </a:prstGeom>
        </p:spPr>
      </p:pic>
      <p:sp>
        <p:nvSpPr>
          <p:cNvPr id="4" name="Striped Right Arrow 3"/>
          <p:cNvSpPr/>
          <p:nvPr/>
        </p:nvSpPr>
        <p:spPr>
          <a:xfrm>
            <a:off x="3810000" y="1258163"/>
            <a:ext cx="1219200" cy="1008787"/>
          </a:xfrm>
          <a:prstGeom prst="stripedRightArrow">
            <a:avLst/>
          </a:prstGeom>
          <a:gradFill>
            <a:gsLst>
              <a:gs pos="0">
                <a:schemeClr val="accent2"/>
              </a:gs>
              <a:gs pos="68000">
                <a:schemeClr val="accent6">
                  <a:tint val="86000"/>
                  <a:satMod val="115000"/>
                </a:schemeClr>
              </a:gs>
              <a:gs pos="100000">
                <a:schemeClr val="accent6">
                  <a:tint val="50000"/>
                  <a:satMod val="150000"/>
                </a:schemeClr>
              </a:gs>
            </a:gsLst>
          </a:gradFill>
          <a:scene3d>
            <a:camera prst="obliqueTopLeft" fov="600000">
              <a:rot lat="0" lon="0" rev="0"/>
            </a:camera>
            <a:lightRig rig="balanced" dir="t">
              <a:rot lat="0" lon="0" rev="19200000"/>
            </a:lightRig>
          </a:scene3d>
          <a:sp3d contourW="12700" prstMaterial="dkEdge">
            <a:bevelT w="60000" h="50800"/>
            <a:bevelB/>
            <a:contourClr>
              <a:schemeClr val="accent6">
                <a:shade val="60000"/>
                <a:satMod val="110000"/>
              </a:schemeClr>
            </a:contourClr>
          </a:sp3d>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r>
              <a:rPr lang="en-US" sz="900" b="1" dirty="0" smtClean="0">
                <a:solidFill>
                  <a:schemeClr val="tx1"/>
                </a:solidFill>
              </a:rPr>
              <a:t>Click </a:t>
            </a:r>
            <a:r>
              <a:rPr lang="en-US" sz="900" b="1" dirty="0">
                <a:solidFill>
                  <a:schemeClr val="tx1"/>
                </a:solidFill>
              </a:rPr>
              <a:t>O</a:t>
            </a:r>
            <a:r>
              <a:rPr lang="en-US" sz="900" b="1" dirty="0" smtClean="0">
                <a:solidFill>
                  <a:schemeClr val="tx1"/>
                </a:solidFill>
              </a:rPr>
              <a:t>n Illustration</a:t>
            </a:r>
          </a:p>
          <a:p>
            <a:pPr algn="ctr"/>
            <a:r>
              <a:rPr lang="en-US" sz="900" b="1" dirty="0" smtClean="0">
                <a:solidFill>
                  <a:schemeClr val="tx1"/>
                </a:solidFill>
              </a:rPr>
              <a:t>For More…</a:t>
            </a:r>
            <a:endParaRPr lang="en-US" sz="900" b="1" dirty="0">
              <a:solidFill>
                <a:schemeClr val="tx1"/>
              </a:solidFill>
            </a:endParaRPr>
          </a:p>
        </p:txBody>
      </p:sp>
      <p:pic>
        <p:nvPicPr>
          <p:cNvPr id="7" name="Picture 6" descr="Alpine Erosion A G101.jpg"/>
          <p:cNvPicPr>
            <a:picLocks noChangeAspect="1"/>
          </p:cNvPicPr>
          <p:nvPr/>
        </p:nvPicPr>
        <p:blipFill>
          <a:blip r:embed="rId3" cstate="print"/>
          <a:stretch>
            <a:fillRect/>
          </a:stretch>
        </p:blipFill>
        <p:spPr>
          <a:xfrm>
            <a:off x="7162800" y="2338848"/>
            <a:ext cx="1600200" cy="2584266"/>
          </a:xfrm>
          <a:prstGeom prst="rect">
            <a:avLst/>
          </a:prstGeom>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1"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lpine Erosion A G101.jpg"/>
          <p:cNvPicPr>
            <a:picLocks noChangeAspect="1"/>
          </p:cNvPicPr>
          <p:nvPr/>
        </p:nvPicPr>
        <p:blipFill>
          <a:blip r:embed="rId2" cstate="print"/>
          <a:stretch>
            <a:fillRect/>
          </a:stretch>
        </p:blipFill>
        <p:spPr>
          <a:xfrm>
            <a:off x="4724400" y="1352550"/>
            <a:ext cx="4306955" cy="2709618"/>
          </a:xfrm>
          <a:prstGeom prst="rect">
            <a:avLst/>
          </a:prstGeom>
        </p:spPr>
      </p:pic>
      <p:sp>
        <p:nvSpPr>
          <p:cNvPr id="11" name="TextBox 10"/>
          <p:cNvSpPr txBox="1"/>
          <p:nvPr/>
        </p:nvSpPr>
        <p:spPr>
          <a:xfrm>
            <a:off x="381000" y="965121"/>
            <a:ext cx="4343400" cy="3816429"/>
          </a:xfrm>
          <a:prstGeom prst="rect">
            <a:avLst/>
          </a:prstGeom>
          <a:noFill/>
        </p:spPr>
        <p:txBody>
          <a:bodyPr wrap="square" rtlCol="0">
            <a:spAutoFit/>
          </a:bodyPr>
          <a:lstStyle/>
          <a:p>
            <a:r>
              <a:rPr lang="en-US" sz="1400" b="1" dirty="0" smtClean="0">
                <a:effectLst>
                  <a:outerShdw blurRad="38100" dist="38100" dir="2700000" algn="tl">
                    <a:srgbClr val="000000">
                      <a:alpha val="43137"/>
                    </a:srgbClr>
                  </a:outerShdw>
                </a:effectLst>
              </a:rPr>
              <a:t>Identification of Multiple Episodes of Glaciation</a:t>
            </a:r>
          </a:p>
          <a:p>
            <a:endParaRPr lang="en-US" sz="900" dirty="0"/>
          </a:p>
          <a:p>
            <a:r>
              <a:rPr lang="en-US" sz="1000" dirty="0" smtClean="0">
                <a:latin typeface="Arial" pitchFamily="34" charset="0"/>
                <a:cs typeface="Arial" pitchFamily="34" charset="0"/>
              </a:rPr>
              <a:t>      By </a:t>
            </a:r>
            <a:r>
              <a:rPr lang="en-US" sz="1000" dirty="0">
                <a:latin typeface="Arial" pitchFamily="34" charset="0"/>
                <a:cs typeface="Arial" pitchFamily="34" charset="0"/>
              </a:rPr>
              <a:t>recognizing two deposits of glacial till, ground moraine and a ridge of till, separated by a soil profile, Louis Agassiz was able to determine that the two deposits were of vastly different ages. </a:t>
            </a:r>
            <a:r>
              <a:rPr lang="en-US" sz="1000" dirty="0" smtClean="0">
                <a:latin typeface="Arial" pitchFamily="34" charset="0"/>
                <a:cs typeface="Arial" pitchFamily="34" charset="0"/>
              </a:rPr>
              <a:t>The illustration shows his logic in simplified form. He was able to show that all of the features labeled “Ice Advance #1” were formed as the result of a single glacial event. He also realized that the soil covering the deposits of Ice Advance #1 must have taken thousands of years to develop. From this he presumed that the soil </a:t>
            </a:r>
            <a:r>
              <a:rPr lang="en-US" sz="1000" dirty="0">
                <a:latin typeface="Arial" pitchFamily="34" charset="0"/>
                <a:cs typeface="Arial" pitchFamily="34" charset="0"/>
              </a:rPr>
              <a:t>had developed during an inter-glacial period when the ice </a:t>
            </a:r>
            <a:r>
              <a:rPr lang="en-US" sz="1000" dirty="0" smtClean="0">
                <a:latin typeface="Arial" pitchFamily="34" charset="0"/>
                <a:cs typeface="Arial" pitchFamily="34" charset="0"/>
              </a:rPr>
              <a:t>retreated. </a:t>
            </a:r>
            <a:r>
              <a:rPr lang="en-US" sz="1000" dirty="0">
                <a:latin typeface="Arial" pitchFamily="34" charset="0"/>
                <a:cs typeface="Arial" pitchFamily="34" charset="0"/>
              </a:rPr>
              <a:t>After an inter-glacial period </a:t>
            </a:r>
            <a:r>
              <a:rPr lang="en-US" sz="1000" dirty="0" smtClean="0">
                <a:latin typeface="Arial" pitchFamily="34" charset="0"/>
                <a:cs typeface="Arial" pitchFamily="34" charset="0"/>
              </a:rPr>
              <a:t>the </a:t>
            </a:r>
            <a:r>
              <a:rPr lang="en-US" sz="1000" dirty="0">
                <a:latin typeface="Arial" pitchFamily="34" charset="0"/>
                <a:cs typeface="Arial" pitchFamily="34" charset="0"/>
              </a:rPr>
              <a:t>ice </a:t>
            </a:r>
            <a:r>
              <a:rPr lang="en-US" sz="1000" dirty="0" smtClean="0">
                <a:latin typeface="Arial" pitchFamily="34" charset="0"/>
                <a:cs typeface="Arial" pitchFamily="34" charset="0"/>
              </a:rPr>
              <a:t>returned in the form of Ice Advance #2. This advance picked up Ice Advance #1 material it encountered. In the illustration, the </a:t>
            </a:r>
            <a:r>
              <a:rPr lang="en-US" sz="1000" dirty="0">
                <a:latin typeface="Arial" pitchFamily="34" charset="0"/>
                <a:cs typeface="Arial" pitchFamily="34" charset="0"/>
              </a:rPr>
              <a:t>second ice advance came to a stop before it </a:t>
            </a:r>
            <a:r>
              <a:rPr lang="en-US" sz="1000" dirty="0" smtClean="0">
                <a:latin typeface="Arial" pitchFamily="34" charset="0"/>
                <a:cs typeface="Arial" pitchFamily="34" charset="0"/>
              </a:rPr>
              <a:t>had picked up all of the ground moraine of Ice Advance #1, leaving the remaining ground moraine and the terminal moraine from Ice Advance #1 intact. As it came to its terminus, Ice Advance #2 deposited a terminal </a:t>
            </a:r>
            <a:r>
              <a:rPr lang="en-US" sz="1000" dirty="0">
                <a:latin typeface="Arial" pitchFamily="34" charset="0"/>
                <a:cs typeface="Arial" pitchFamily="34" charset="0"/>
              </a:rPr>
              <a:t>moraine </a:t>
            </a:r>
            <a:r>
              <a:rPr lang="en-US" sz="1000" dirty="0" smtClean="0">
                <a:latin typeface="Arial" pitchFamily="34" charset="0"/>
                <a:cs typeface="Arial" pitchFamily="34" charset="0"/>
              </a:rPr>
              <a:t>on </a:t>
            </a:r>
            <a:r>
              <a:rPr lang="en-US" sz="1000" dirty="0">
                <a:latin typeface="Arial" pitchFamily="34" charset="0"/>
                <a:cs typeface="Arial" pitchFamily="34" charset="0"/>
              </a:rPr>
              <a:t>top of the older ground moraine and soil. </a:t>
            </a:r>
            <a:r>
              <a:rPr lang="en-US" sz="1000" dirty="0" smtClean="0">
                <a:latin typeface="Arial" pitchFamily="34" charset="0"/>
                <a:cs typeface="Arial" pitchFamily="34" charset="0"/>
              </a:rPr>
              <a:t>By observing the soil profile between the two moraines, Agassiz realized that the upper moraine was a terminal moraine and much younger than the underlying ground moraine. By </a:t>
            </a:r>
            <a:r>
              <a:rPr lang="en-US" sz="1000" dirty="0">
                <a:latin typeface="Arial" pitchFamily="34" charset="0"/>
                <a:cs typeface="Arial" pitchFamily="34" charset="0"/>
              </a:rPr>
              <a:t>making observations such as </a:t>
            </a:r>
            <a:r>
              <a:rPr lang="en-US" sz="1000" dirty="0" smtClean="0">
                <a:latin typeface="Arial" pitchFamily="34" charset="0"/>
                <a:cs typeface="Arial" pitchFamily="34" charset="0"/>
              </a:rPr>
              <a:t>these </a:t>
            </a:r>
            <a:r>
              <a:rPr lang="en-US" sz="1000" dirty="0">
                <a:latin typeface="Arial" pitchFamily="34" charset="0"/>
                <a:cs typeface="Arial" pitchFamily="34" charset="0"/>
              </a:rPr>
              <a:t>throughout Europe, Agassiz was able to determine that the Great Ice Age did not consist of a single advance and retreat but rather four distinctly different ice advances separated by </a:t>
            </a:r>
            <a:r>
              <a:rPr lang="en-US" sz="1000" dirty="0" smtClean="0">
                <a:latin typeface="Arial" pitchFamily="34" charset="0"/>
                <a:cs typeface="Arial" pitchFamily="34" charset="0"/>
              </a:rPr>
              <a:t>three inter-glacial periods. </a:t>
            </a:r>
            <a:endParaRPr lang="en-US" sz="1000" dirty="0">
              <a:latin typeface="Arial" pitchFamily="34" charset="0"/>
              <a:cs typeface="Arial" pitchFamily="34" charset="0"/>
            </a:endParaRPr>
          </a:p>
          <a:p>
            <a:endParaRPr lang="en-US" sz="900" dirty="0">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lpine Erosion A G101.jpg"/>
          <p:cNvPicPr>
            <a:picLocks noChangeAspect="1"/>
          </p:cNvPicPr>
          <p:nvPr/>
        </p:nvPicPr>
        <p:blipFill>
          <a:blip r:embed="rId2" cstate="print"/>
          <a:stretch>
            <a:fillRect/>
          </a:stretch>
        </p:blipFill>
        <p:spPr>
          <a:xfrm>
            <a:off x="3694993" y="609600"/>
            <a:ext cx="5354317" cy="4324350"/>
          </a:xfrm>
          <a:prstGeom prst="rect">
            <a:avLst/>
          </a:prstGeom>
        </p:spPr>
      </p:pic>
      <p:sp>
        <p:nvSpPr>
          <p:cNvPr id="6" name="Striped Right Arrow 5"/>
          <p:cNvSpPr/>
          <p:nvPr/>
        </p:nvSpPr>
        <p:spPr>
          <a:xfrm>
            <a:off x="1371600" y="3257550"/>
            <a:ext cx="1676400" cy="733663"/>
          </a:xfrm>
          <a:prstGeom prst="stripedRightArrow">
            <a:avLst/>
          </a:prstGeom>
          <a:gradFill>
            <a:gsLst>
              <a:gs pos="0">
                <a:schemeClr val="accent2"/>
              </a:gs>
              <a:gs pos="68000">
                <a:schemeClr val="accent6">
                  <a:tint val="86000"/>
                  <a:satMod val="115000"/>
                </a:schemeClr>
              </a:gs>
              <a:gs pos="100000">
                <a:schemeClr val="accent6">
                  <a:tint val="50000"/>
                  <a:satMod val="150000"/>
                </a:schemeClr>
              </a:gs>
            </a:gsLst>
          </a:gradFill>
          <a:scene3d>
            <a:camera prst="obliqueTopLeft" fov="600000">
              <a:rot lat="0" lon="0" rev="0"/>
            </a:camera>
            <a:lightRig rig="balanced" dir="t">
              <a:rot lat="0" lon="0" rev="19200000"/>
            </a:lightRig>
          </a:scene3d>
          <a:sp3d contourW="12700" prstMaterial="dkEdge">
            <a:bevelT w="60000" h="50800"/>
            <a:bevelB/>
            <a:contourClr>
              <a:schemeClr val="accent6">
                <a:shade val="60000"/>
                <a:satMod val="110000"/>
              </a:schemeClr>
            </a:contourClr>
          </a:sp3d>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r>
              <a:rPr lang="en-US" sz="900" b="1" dirty="0" smtClean="0">
                <a:solidFill>
                  <a:schemeClr val="tx1"/>
                </a:solidFill>
              </a:rPr>
              <a:t>Click On Image for</a:t>
            </a:r>
          </a:p>
          <a:p>
            <a:pPr algn="ctr"/>
            <a:r>
              <a:rPr lang="en-US" sz="900" b="1" dirty="0" smtClean="0">
                <a:solidFill>
                  <a:schemeClr val="tx1"/>
                </a:solidFill>
              </a:rPr>
              <a:t>More Information</a:t>
            </a:r>
            <a:endParaRPr lang="en-US" sz="900" b="1" dirty="0">
              <a:solidFill>
                <a:schemeClr val="tx1"/>
              </a:solidFill>
            </a:endParaRPr>
          </a:p>
        </p:txBody>
      </p:sp>
      <p:sp>
        <p:nvSpPr>
          <p:cNvPr id="8" name="TextBox 7"/>
          <p:cNvSpPr txBox="1"/>
          <p:nvPr/>
        </p:nvSpPr>
        <p:spPr>
          <a:xfrm>
            <a:off x="457200" y="742950"/>
            <a:ext cx="2743200" cy="2362185"/>
          </a:xfrm>
          <a:prstGeom prst="rect">
            <a:avLst/>
          </a:prstGeom>
          <a:noFill/>
        </p:spPr>
        <p:txBody>
          <a:bodyPr wrap="square" rtlCol="0">
            <a:spAutoFit/>
          </a:bodyPr>
          <a:lstStyle/>
          <a:p>
            <a:r>
              <a:rPr lang="en-US" sz="1400" b="1" dirty="0" smtClean="0">
                <a:effectLst>
                  <a:outerShdw blurRad="38100" dist="38100" dir="2700000" algn="tl">
                    <a:srgbClr val="000000">
                      <a:alpha val="43137"/>
                    </a:srgbClr>
                  </a:outerShdw>
                </a:effectLst>
              </a:rPr>
              <a:t>Great Lakes</a:t>
            </a:r>
          </a:p>
          <a:p>
            <a:endParaRPr lang="en-US" dirty="0" smtClean="0"/>
          </a:p>
          <a:p>
            <a:r>
              <a:rPr lang="en-US" sz="900" dirty="0" smtClean="0"/>
              <a:t>     </a:t>
            </a:r>
            <a:r>
              <a:rPr lang="en-US" sz="1050" dirty="0" smtClean="0">
                <a:latin typeface="Arial" pitchFamily="34" charset="0"/>
                <a:cs typeface="Arial" pitchFamily="34" charset="0"/>
              </a:rPr>
              <a:t>Perhaps the most spectacular product of the Great Ice age in North America was their creation of the Great Lakes. While Lake Superior may have been a smaller lake before the coming of the ice, all the other lakes were carved from stream valleys by the advancing ice. This diagram provides some basic information about the Great Lakes including their relative locations, depths of water, and elevation above sealevel. </a:t>
            </a:r>
            <a:endParaRPr lang="en-US" sz="1050" dirty="0">
              <a:latin typeface="Arial" pitchFamily="34" charset="0"/>
              <a:cs typeface="Arial" pitchFamily="34" charset="0"/>
            </a:endParaRPr>
          </a:p>
        </p:txBody>
      </p:sp>
      <p:pic>
        <p:nvPicPr>
          <p:cNvPr id="7" name="Picture 6" descr="Alpine Erosion A G101.jpg"/>
          <p:cNvPicPr>
            <a:picLocks noChangeAspect="1"/>
          </p:cNvPicPr>
          <p:nvPr/>
        </p:nvPicPr>
        <p:blipFill>
          <a:blip r:embed="rId3" cstate="print"/>
          <a:srcRect l="-1591" r="-1591"/>
          <a:stretch>
            <a:fillRect/>
          </a:stretch>
        </p:blipFill>
        <p:spPr>
          <a:xfrm>
            <a:off x="3185105" y="2496638"/>
            <a:ext cx="5932808" cy="2208712"/>
          </a:xfrm>
          <a:prstGeom prst="rect">
            <a:avLst/>
          </a:prstGeom>
          <a:noFill/>
          <a:ln>
            <a:solidFill>
              <a:srgbClr val="00B050">
                <a:alpha val="51000"/>
              </a:srgbClr>
            </a:solidFill>
          </a:ln>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744</TotalTime>
  <Words>1628</Words>
  <Application>Microsoft Office PowerPoint</Application>
  <PresentationFormat>On-screen Show (16:9)</PresentationFormat>
  <Paragraphs>40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Flow</vt:lpstr>
      <vt:lpstr>Glaciers</vt:lpstr>
      <vt:lpstr>Slide 2</vt:lpstr>
      <vt:lpstr>Slide 3</vt:lpstr>
      <vt:lpstr>Slide 4</vt:lpstr>
      <vt:lpstr>Slide 5</vt:lpstr>
      <vt:lpstr>Slide 6</vt:lpstr>
      <vt:lpstr>Slide 7</vt:lpstr>
      <vt:lpstr>Slide 8</vt:lpstr>
      <vt:lpstr>Slide 9</vt:lpstr>
      <vt:lpstr>Slide 10</vt:lpstr>
    </vt:vector>
  </TitlesOfParts>
  <Company>WVGES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Glaciers</dc:title>
  <dc:creator>schleger</dc:creator>
  <cp:lastModifiedBy>schleger</cp:lastModifiedBy>
  <cp:revision>96</cp:revision>
  <dcterms:created xsi:type="dcterms:W3CDTF">2013-05-20T13:39:41Z</dcterms:created>
  <dcterms:modified xsi:type="dcterms:W3CDTF">2014-09-15T18:27:22Z</dcterms:modified>
</cp:coreProperties>
</file>