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3300"/>
    <a:srgbClr val="3F1E03"/>
    <a:srgbClr val="4C2600"/>
    <a:srgbClr val="3D1F00"/>
    <a:srgbClr val="482E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87" autoAdjust="0"/>
    <p:restoredTop sz="94660"/>
  </p:normalViewPr>
  <p:slideViewPr>
    <p:cSldViewPr>
      <p:cViewPr>
        <p:scale>
          <a:sx n="110" d="100"/>
          <a:sy n="110" d="100"/>
        </p:scale>
        <p:origin x="-730" y="1238"/>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CAE7D-E28A-4D4D-A810-9E6E53B9D1C2}" type="datetimeFigureOut">
              <a:rPr lang="en-US" smtClean="0"/>
              <a:pPr/>
              <a:t>4/16/2016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DCAE7D-E28A-4D4D-A810-9E6E53B9D1C2}"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DCAE7D-E28A-4D4D-A810-9E6E53B9D1C2}" type="datetimeFigureOut">
              <a:rPr lang="en-US" smtClean="0"/>
              <a:pPr/>
              <a:t>4/16/2016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CAE7D-E28A-4D4D-A810-9E6E53B9D1C2}" type="datetimeFigureOut">
              <a:rPr lang="en-US" smtClean="0"/>
              <a:pPr/>
              <a:t>4/16/2016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CAE7D-E28A-4D4D-A810-9E6E53B9D1C2}" type="datetimeFigureOut">
              <a:rPr lang="en-US" smtClean="0"/>
              <a:pPr/>
              <a:t>4/16/2016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4/16/2016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7DCAE7D-E28A-4D4D-A810-9E6E53B9D1C2}" type="datetimeFigureOut">
              <a:rPr lang="en-US" smtClean="0"/>
              <a:pPr/>
              <a:t>4/16/2016</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A6C3133-C7D8-4282-9041-B61A9C6FE2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76250"/>
            <a:ext cx="9144000" cy="5143500"/>
          </a:xfrm>
          <a:prstGeom prst="rect">
            <a:avLst/>
          </a:prstGeom>
          <a:solidFill>
            <a:srgbClr val="3D1F00"/>
          </a:solidFill>
          <a:ln>
            <a:noFill/>
          </a:ln>
          <a:effectLst>
            <a:innerShdw blurRad="63500" dist="50800" dir="189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t>
            </a:r>
            <a:endParaRPr lang="en-US" dirty="0">
              <a:solidFill>
                <a:schemeClr val="tx1"/>
              </a:solidFill>
            </a:endParaRPr>
          </a:p>
        </p:txBody>
      </p:sp>
      <p:sp>
        <p:nvSpPr>
          <p:cNvPr id="14" name="Rectangle 13"/>
          <p:cNvSpPr/>
          <p:nvPr/>
        </p:nvSpPr>
        <p:spPr>
          <a:xfrm>
            <a:off x="0" y="514350"/>
            <a:ext cx="9144000" cy="1295400"/>
          </a:xfrm>
          <a:prstGeom prst="rect">
            <a:avLst/>
          </a:prstGeom>
          <a:solidFill>
            <a:srgbClr val="3F1E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6200" y="662286"/>
            <a:ext cx="4648200" cy="461665"/>
          </a:xfrm>
          <a:prstGeom prst="rect">
            <a:avLst/>
          </a:prstGeom>
          <a:noFill/>
        </p:spPr>
        <p:txBody>
          <a:bodyPr wrap="square" rtlCol="0">
            <a:spAutoFit/>
          </a:bodyPr>
          <a:lstStyle/>
          <a:p>
            <a:pPr algn="ctr"/>
            <a:r>
              <a:rPr lang="en-US" sz="2400" dirty="0" smtClean="0">
                <a:solidFill>
                  <a:schemeClr val="bg1"/>
                </a:solidFill>
                <a:latin typeface="Broadway" pitchFamily="82" charset="0"/>
              </a:rPr>
              <a:t>Tell Me A Story…</a:t>
            </a:r>
            <a:endParaRPr lang="en-US" sz="2400" dirty="0">
              <a:solidFill>
                <a:schemeClr val="bg1"/>
              </a:solidFill>
              <a:latin typeface="Broadway" pitchFamily="82" charset="0"/>
            </a:endParaRPr>
          </a:p>
        </p:txBody>
      </p:sp>
      <p:sp>
        <p:nvSpPr>
          <p:cNvPr id="29" name="TextBox 28"/>
          <p:cNvSpPr txBox="1"/>
          <p:nvPr/>
        </p:nvSpPr>
        <p:spPr>
          <a:xfrm>
            <a:off x="304800" y="1072576"/>
            <a:ext cx="4267200" cy="584775"/>
          </a:xfrm>
          <a:prstGeom prst="rect">
            <a:avLst/>
          </a:prstGeom>
          <a:noFill/>
        </p:spPr>
        <p:txBody>
          <a:bodyPr wrap="square" rtlCol="0">
            <a:spAutoFit/>
          </a:bodyPr>
          <a:lstStyle/>
          <a:p>
            <a:pPr algn="ctr"/>
            <a:r>
              <a:rPr lang="en-US" sz="1600" dirty="0" smtClean="0">
                <a:solidFill>
                  <a:schemeClr val="bg1"/>
                </a:solidFill>
              </a:rPr>
              <a:t>By Tom Repine</a:t>
            </a:r>
          </a:p>
          <a:p>
            <a:pPr algn="ctr"/>
            <a:r>
              <a:rPr lang="en-US" sz="1600" dirty="0" smtClean="0">
                <a:solidFill>
                  <a:schemeClr val="bg1"/>
                </a:solidFill>
              </a:rPr>
              <a:t>West Virginia Geological and Economic Survey</a:t>
            </a:r>
            <a:endParaRPr lang="en-US" sz="1600" dirty="0">
              <a:solidFill>
                <a:schemeClr val="bg1"/>
              </a:solidFill>
            </a:endParaRPr>
          </a:p>
        </p:txBody>
      </p:sp>
      <p:sp>
        <p:nvSpPr>
          <p:cNvPr id="13" name="Rectangle 12"/>
          <p:cNvSpPr/>
          <p:nvPr/>
        </p:nvSpPr>
        <p:spPr>
          <a:xfrm>
            <a:off x="4800600" y="-19050"/>
            <a:ext cx="4038600" cy="3645198"/>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12713" indent="-112713">
              <a:buFont typeface="+mj-lt"/>
              <a:buAutoNum type="arabicPeriod"/>
            </a:pPr>
            <a:r>
              <a:rPr lang="en-US" sz="750" dirty="0" smtClean="0">
                <a:solidFill>
                  <a:schemeClr val="tx1"/>
                </a:solidFill>
                <a:latin typeface="Arial" pitchFamily="34" charset="0"/>
                <a:cs typeface="Arial" pitchFamily="34" charset="0"/>
              </a:rPr>
              <a:t>One way to begin this activity is with the following narration: “This is a cartoon of an outcrop of 300-million year old rocks found in West Virginia. The little “smiley faces” are fossils (brachiopods in this case), the dots are sand grains of various sizes, the brick pattern is limestone, a partial brick pattern indicates the rock is only partly limestone, the thick horizontal solid black line is coal, and the little vertical squiggles sticking out below the coal are plant roots. (Does this help you figure out which way is up?) Dashed lines of different sizes represent lack of artistic talent—they should all be the same length? Don’t forget to note the differences in the way the various rocks touch each other (contacts). Some are well defined, others are less well defined, while some are actually not even perfectly horizontal. The number of fossils is not the same everywhere. The size of the sand particles shows a fairly consistent change vertically. Not all of the rock layers are continuous. To a geologist, these little clues provide insight into what happened long ago.</a:t>
            </a:r>
          </a:p>
          <a:p>
            <a:pPr marL="112713" indent="-112713">
              <a:buFont typeface="+mj-lt"/>
              <a:buAutoNum type="arabicPeriod"/>
            </a:pPr>
            <a:r>
              <a:rPr lang="en-US" sz="750" dirty="0" smtClean="0">
                <a:solidFill>
                  <a:schemeClr val="tx1"/>
                </a:solidFill>
                <a:latin typeface="Arial" pitchFamily="34" charset="0"/>
                <a:cs typeface="Arial" pitchFamily="34" charset="0"/>
              </a:rPr>
              <a:t>After this brief introduction ask students to develop explanations for how the rock sequence might have developed. It is important to continually remind the students that they need to think of the rocks as sediments. This can be done by asking “How would the sediment that formed the sandstone get there?</a:t>
            </a:r>
          </a:p>
          <a:p>
            <a:pPr marL="112713" indent="-112713">
              <a:buFont typeface="+mj-lt"/>
              <a:buAutoNum type="arabicPeriod"/>
            </a:pPr>
            <a:r>
              <a:rPr lang="en-US" sz="750" dirty="0" smtClean="0">
                <a:solidFill>
                  <a:schemeClr val="tx1"/>
                </a:solidFill>
                <a:latin typeface="Arial" pitchFamily="34" charset="0"/>
                <a:cs typeface="Arial" pitchFamily="34" charset="0"/>
              </a:rPr>
              <a:t>Students will develop many different ways to explain how the sequence formed. There are no completely right or wrong answers. This exercise is a matter of interpretation and defending that interpretation based on available evidence. In the end, you will discover that some answers are more plausible than others. Just like scientists, the students will eliminate improbable or far-fetched ideas because they can not withstand the rigor of scrutiny.</a:t>
            </a:r>
          </a:p>
          <a:p>
            <a:pPr marL="112713" indent="-112713">
              <a:buFont typeface="+mj-lt"/>
              <a:buAutoNum type="arabicPeriod"/>
            </a:pPr>
            <a:r>
              <a:rPr lang="en-US" sz="750" dirty="0" smtClean="0">
                <a:solidFill>
                  <a:schemeClr val="tx1"/>
                </a:solidFill>
                <a:latin typeface="Arial" pitchFamily="34" charset="0"/>
                <a:cs typeface="Arial" pitchFamily="34" charset="0"/>
              </a:rPr>
              <a:t>After developing a suitable explanation prompt the students to see if they really understand the story. Questions such as “Which way is up?”; “Which rock layer is the oldest?”; “What was happening at this one spot 300 million years ago?”; and “Is there evidence of change over time?” can be used to probe their understanding of sedimentary rock formation.</a:t>
            </a:r>
          </a:p>
        </p:txBody>
      </p:sp>
      <p:sp>
        <p:nvSpPr>
          <p:cNvPr id="7" name="Rectangle 6"/>
          <p:cNvSpPr/>
          <p:nvPr/>
        </p:nvSpPr>
        <p:spPr>
          <a:xfrm rot="167061">
            <a:off x="5182094" y="-23110"/>
            <a:ext cx="3637361" cy="40386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71494">
            <a:off x="5391593" y="519327"/>
            <a:ext cx="33528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21430362">
            <a:off x="5392595" y="442275"/>
            <a:ext cx="33528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886200" y="5280452"/>
            <a:ext cx="2590800" cy="415498"/>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50" dirty="0" smtClean="0">
                <a:solidFill>
                  <a:schemeClr val="tx1"/>
                </a:solidFill>
                <a:cs typeface="Arial" pitchFamily="34" charset="0"/>
              </a:rPr>
              <a:t>Variable depending on the depth of</a:t>
            </a:r>
          </a:p>
          <a:p>
            <a:pPr algn="ctr"/>
            <a:r>
              <a:rPr lang="en-US" sz="1050" dirty="0" smtClean="0">
                <a:solidFill>
                  <a:schemeClr val="tx1"/>
                </a:solidFill>
                <a:cs typeface="Arial" pitchFamily="34" charset="0"/>
              </a:rPr>
              <a:t>discussion. Normally 15-20 minutes.</a:t>
            </a:r>
            <a:endParaRPr lang="en-US" sz="1050" dirty="0">
              <a:solidFill>
                <a:schemeClr val="tx1"/>
              </a:solidFill>
              <a:cs typeface="Arial" pitchFamily="34" charset="0"/>
            </a:endParaRPr>
          </a:p>
        </p:txBody>
      </p:sp>
      <p:sp>
        <p:nvSpPr>
          <p:cNvPr id="28" name="Rectangle 27"/>
          <p:cNvSpPr/>
          <p:nvPr/>
        </p:nvSpPr>
        <p:spPr>
          <a:xfrm>
            <a:off x="4114800" y="5162551"/>
            <a:ext cx="990600" cy="253916"/>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50" dirty="0" smtClean="0">
                <a:solidFill>
                  <a:schemeClr val="tx1"/>
                </a:solidFill>
              </a:rPr>
              <a:t>None listed</a:t>
            </a:r>
          </a:p>
        </p:txBody>
      </p:sp>
      <p:sp>
        <p:nvSpPr>
          <p:cNvPr id="24" name="Rectangle 23"/>
          <p:cNvSpPr/>
          <p:nvPr/>
        </p:nvSpPr>
        <p:spPr>
          <a:xfrm>
            <a:off x="0" y="5314950"/>
            <a:ext cx="4114800" cy="1015663"/>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marL="117475" indent="-117475">
              <a:buFont typeface="Arial" pitchFamily="34" charset="0"/>
              <a:buChar char="•"/>
            </a:pPr>
            <a:r>
              <a:rPr lang="en-US" sz="1200" dirty="0" smtClean="0">
                <a:solidFill>
                  <a:schemeClr val="tx1"/>
                </a:solidFill>
                <a:cs typeface="Arial" pitchFamily="34" charset="0"/>
              </a:rPr>
              <a:t>Recognize that a sequence of sedimentary </a:t>
            </a:r>
            <a:r>
              <a:rPr lang="en-US" sz="1200" dirty="0" smtClean="0">
                <a:solidFill>
                  <a:schemeClr val="tx1"/>
                </a:solidFill>
                <a:cs typeface="Arial" pitchFamily="34" charset="0"/>
              </a:rPr>
              <a:t>rocks suggests different ancient environments </a:t>
            </a:r>
            <a:r>
              <a:rPr lang="en-US" sz="1200" dirty="0" smtClean="0">
                <a:solidFill>
                  <a:schemeClr val="tx1"/>
                </a:solidFill>
                <a:cs typeface="Arial" pitchFamily="34" charset="0"/>
              </a:rPr>
              <a:t>of </a:t>
            </a:r>
            <a:r>
              <a:rPr lang="en-US" sz="1200" dirty="0" smtClean="0">
                <a:solidFill>
                  <a:schemeClr val="tx1"/>
                </a:solidFill>
                <a:cs typeface="Arial" pitchFamily="34" charset="0"/>
              </a:rPr>
              <a:t>sediment deposition.</a:t>
            </a:r>
            <a:endParaRPr lang="en-US" sz="1200" dirty="0" smtClean="0">
              <a:solidFill>
                <a:schemeClr val="tx1"/>
              </a:solidFill>
              <a:cs typeface="Arial" pitchFamily="34" charset="0"/>
            </a:endParaRPr>
          </a:p>
          <a:p>
            <a:pPr marL="117475" indent="-117475">
              <a:buFont typeface="Arial" pitchFamily="34" charset="0"/>
              <a:buChar char="•"/>
            </a:pPr>
            <a:r>
              <a:rPr lang="en-US" sz="1200" dirty="0" smtClean="0">
                <a:solidFill>
                  <a:schemeClr val="tx1"/>
                </a:solidFill>
                <a:cs typeface="Arial" pitchFamily="34" charset="0"/>
              </a:rPr>
              <a:t>Develop techniques and ideas which </a:t>
            </a:r>
            <a:r>
              <a:rPr lang="en-US" sz="1200" dirty="0" smtClean="0">
                <a:solidFill>
                  <a:schemeClr val="tx1"/>
                </a:solidFill>
                <a:cs typeface="Arial" pitchFamily="34" charset="0"/>
              </a:rPr>
              <a:t>plausibly and realistically </a:t>
            </a:r>
            <a:r>
              <a:rPr lang="en-US" sz="1200" dirty="0" smtClean="0">
                <a:solidFill>
                  <a:schemeClr val="tx1"/>
                </a:solidFill>
                <a:cs typeface="Arial" pitchFamily="34" charset="0"/>
              </a:rPr>
              <a:t>explain a sequence of sedimentary rocks</a:t>
            </a:r>
            <a:r>
              <a:rPr lang="en-US" sz="1200" dirty="0" smtClean="0">
                <a:solidFill>
                  <a:schemeClr val="tx1"/>
                </a:solidFill>
                <a:cs typeface="Arial" pitchFamily="34" charset="0"/>
              </a:rPr>
              <a:t>. (In essence, there is no wrong answer if its plausible.)</a:t>
            </a:r>
            <a:endParaRPr lang="en-US" sz="1200" dirty="0" smtClean="0">
              <a:solidFill>
                <a:schemeClr val="tx1"/>
              </a:solidFill>
              <a:cs typeface="Arial" pitchFamily="34" charset="0"/>
            </a:endParaRPr>
          </a:p>
        </p:txBody>
      </p:sp>
      <p:sp>
        <p:nvSpPr>
          <p:cNvPr id="8" name="Rectangle 7"/>
          <p:cNvSpPr/>
          <p:nvPr/>
        </p:nvSpPr>
        <p:spPr>
          <a:xfrm>
            <a:off x="4800600" y="48441"/>
            <a:ext cx="4114800" cy="33528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ffectLst>
                <a:outerShdw blurRad="50800" dist="38100" dir="2700000" algn="tl" rotWithShape="0">
                  <a:prstClr val="black">
                    <a:alpha val="40000"/>
                  </a:prstClr>
                </a:outerShdw>
              </a:effectLst>
            </a:endParaRPr>
          </a:p>
        </p:txBody>
      </p:sp>
      <p:sp>
        <p:nvSpPr>
          <p:cNvPr id="25" name="Rectangle 24"/>
          <p:cNvSpPr/>
          <p:nvPr/>
        </p:nvSpPr>
        <p:spPr>
          <a:xfrm>
            <a:off x="1447800" y="5237025"/>
            <a:ext cx="2895600" cy="276999"/>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numCol="1" rtlCol="0" anchor="t" anchorCtr="0">
            <a:spAutoFit/>
          </a:bodyPr>
          <a:lstStyle/>
          <a:p>
            <a:pPr marL="169863" indent="-107950">
              <a:buFont typeface="Arial" pitchFamily="34" charset="0"/>
              <a:buChar char="•"/>
            </a:pPr>
            <a:r>
              <a:rPr lang="en-US" sz="1200" dirty="0" smtClean="0">
                <a:solidFill>
                  <a:schemeClr val="tx1"/>
                </a:solidFill>
              </a:rPr>
              <a:t>“Tell Me A Story” sheet for each student.</a:t>
            </a:r>
          </a:p>
        </p:txBody>
      </p:sp>
      <p:sp>
        <p:nvSpPr>
          <p:cNvPr id="27" name="Rectangle 26"/>
          <p:cNvSpPr/>
          <p:nvPr/>
        </p:nvSpPr>
        <p:spPr>
          <a:xfrm>
            <a:off x="2819400" y="5772150"/>
            <a:ext cx="3429000" cy="415498"/>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50" dirty="0" smtClean="0">
                <a:solidFill>
                  <a:schemeClr val="tx1"/>
                </a:solidFill>
              </a:rPr>
              <a:t>None </a:t>
            </a:r>
            <a:r>
              <a:rPr lang="en-US" sz="1050" dirty="0" smtClean="0">
                <a:solidFill>
                  <a:schemeClr val="tx1"/>
                </a:solidFill>
              </a:rPr>
              <a:t>suggested as this is intended to be used as an exploratory exercise.</a:t>
            </a:r>
            <a:endParaRPr lang="en-US" sz="1050" dirty="0" smtClean="0">
              <a:solidFill>
                <a:schemeClr val="tx1"/>
              </a:solidFill>
            </a:endParaRPr>
          </a:p>
        </p:txBody>
      </p:sp>
      <p:sp>
        <p:nvSpPr>
          <p:cNvPr id="32" name="Rectangle 31"/>
          <p:cNvSpPr/>
          <p:nvPr/>
        </p:nvSpPr>
        <p:spPr>
          <a:xfrm>
            <a:off x="6629400" y="5238751"/>
            <a:ext cx="1066800" cy="276999"/>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200" dirty="0" smtClean="0">
                <a:solidFill>
                  <a:schemeClr val="tx1"/>
                </a:solidFill>
              </a:rPr>
              <a:t>None listed</a:t>
            </a:r>
            <a:endParaRPr lang="en-US" sz="1200" dirty="0">
              <a:solidFill>
                <a:schemeClr val="tx1"/>
              </a:solidFill>
            </a:endParaRPr>
          </a:p>
        </p:txBody>
      </p:sp>
      <p:sp>
        <p:nvSpPr>
          <p:cNvPr id="38" name="Rectangle 37"/>
          <p:cNvSpPr/>
          <p:nvPr/>
        </p:nvSpPr>
        <p:spPr>
          <a:xfrm>
            <a:off x="990600" y="6000750"/>
            <a:ext cx="3429000" cy="1785104"/>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100" dirty="0" smtClean="0">
                <a:solidFill>
                  <a:schemeClr val="tx1"/>
                </a:solidFill>
              </a:rPr>
              <a:t>This is a good way to introduce basic geologic concepts of superposition (the oldest layer of rock is on the bottom), </a:t>
            </a:r>
            <a:r>
              <a:rPr lang="en-US" sz="1100" dirty="0" err="1" smtClean="0">
                <a:solidFill>
                  <a:schemeClr val="tx1"/>
                </a:solidFill>
              </a:rPr>
              <a:t>stratigraphy</a:t>
            </a:r>
            <a:r>
              <a:rPr lang="en-US" sz="1100" dirty="0" smtClean="0">
                <a:solidFill>
                  <a:schemeClr val="tx1"/>
                </a:solidFill>
              </a:rPr>
              <a:t>, rock types, depositional environments, fossil assemblages, contacts between rock layers, etc. An incredible number of questions, ideas, interpretations, models, etc can be generated from this simple line drawing. The most important requirements for this activity are a vivid imagination, the fortitude to defend your ideas, and the willingness to accept a more plausible explanation than yours when the time is right.</a:t>
            </a:r>
            <a:endParaRPr lang="en-US" sz="1100" dirty="0">
              <a:solidFill>
                <a:schemeClr val="tx1"/>
              </a:solidFill>
            </a:endParaRPr>
          </a:p>
        </p:txBody>
      </p:sp>
      <p:sp>
        <p:nvSpPr>
          <p:cNvPr id="34" name="Rectangle 33"/>
          <p:cNvSpPr/>
          <p:nvPr/>
        </p:nvSpPr>
        <p:spPr>
          <a:xfrm>
            <a:off x="2590800" y="5924552"/>
            <a:ext cx="914400" cy="276999"/>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200" dirty="0" smtClean="0">
                <a:solidFill>
                  <a:schemeClr val="tx1"/>
                </a:solidFill>
              </a:rPr>
              <a:t>None </a:t>
            </a:r>
            <a:r>
              <a:rPr lang="en-US" sz="1200" dirty="0" smtClean="0">
                <a:solidFill>
                  <a:schemeClr val="tx1"/>
                </a:solidFill>
              </a:rPr>
              <a:t>listed</a:t>
            </a:r>
            <a:endParaRPr lang="en-US" sz="1200" dirty="0">
              <a:solidFill>
                <a:schemeClr val="tx1"/>
              </a:solidFill>
            </a:endParaRPr>
          </a:p>
        </p:txBody>
      </p:sp>
      <p:sp>
        <p:nvSpPr>
          <p:cNvPr id="9" name="Rectangle 8"/>
          <p:cNvSpPr/>
          <p:nvPr/>
        </p:nvSpPr>
        <p:spPr>
          <a:xfrm>
            <a:off x="0" y="3333751"/>
            <a:ext cx="9144000" cy="1809750"/>
          </a:xfrm>
          <a:prstGeom prst="rect">
            <a:avLst/>
          </a:prstGeom>
          <a:solidFill>
            <a:srgbClr val="482E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3429000"/>
            <a:ext cx="9144000" cy="165735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663300"/>
                </a:solidFill>
              </a:rPr>
              <a:t> </a:t>
            </a:r>
            <a:endParaRPr lang="en-US" dirty="0">
              <a:solidFill>
                <a:srgbClr val="663300"/>
              </a:solidFill>
            </a:endParaRPr>
          </a:p>
        </p:txBody>
      </p:sp>
      <p:sp>
        <p:nvSpPr>
          <p:cNvPr id="17" name="Flowchart: Document 16">
            <a:hlinkClick r:id="" action="ppaction://noaction" highlightClick="1"/>
          </p:cNvPr>
          <p:cNvSpPr/>
          <p:nvPr/>
        </p:nvSpPr>
        <p:spPr>
          <a:xfrm>
            <a:off x="15240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Objectives</a:t>
            </a:r>
            <a:endParaRPr lang="en-US" sz="1200" b="1" dirty="0">
              <a:solidFill>
                <a:srgbClr val="663300"/>
              </a:solidFill>
              <a:latin typeface="Arial Rounded MT Bold" pitchFamily="34" charset="0"/>
            </a:endParaRPr>
          </a:p>
        </p:txBody>
      </p:sp>
      <p:sp>
        <p:nvSpPr>
          <p:cNvPr id="18" name="Flowchart: Document 17">
            <a:hlinkClick r:id="" action="ppaction://noaction" highlightClick="1"/>
          </p:cNvPr>
          <p:cNvSpPr/>
          <p:nvPr/>
        </p:nvSpPr>
        <p:spPr>
          <a:xfrm>
            <a:off x="273304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Materials and</a:t>
            </a:r>
          </a:p>
          <a:p>
            <a:pPr algn="ctr"/>
            <a:r>
              <a:rPr lang="en-US" sz="1200" b="1" dirty="0" smtClean="0">
                <a:solidFill>
                  <a:srgbClr val="663300"/>
                </a:solidFill>
                <a:latin typeface="Arial Rounded MT Bold" pitchFamily="34" charset="0"/>
              </a:rPr>
              <a:t>Equipment</a:t>
            </a:r>
            <a:endParaRPr lang="en-US" sz="1200" b="1" dirty="0">
              <a:solidFill>
                <a:srgbClr val="663300"/>
              </a:solidFill>
              <a:latin typeface="Arial Rounded MT Bold" pitchFamily="34" charset="0"/>
            </a:endParaRPr>
          </a:p>
        </p:txBody>
      </p:sp>
      <p:sp>
        <p:nvSpPr>
          <p:cNvPr id="19" name="Flowchart: Document 18">
            <a:hlinkClick r:id="" action="ppaction://noaction" highlightClick="1"/>
          </p:cNvPr>
          <p:cNvSpPr/>
          <p:nvPr/>
        </p:nvSpPr>
        <p:spPr>
          <a:xfrm>
            <a:off x="402336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Time</a:t>
            </a:r>
            <a:endParaRPr lang="en-US" sz="1200" b="1" dirty="0">
              <a:solidFill>
                <a:srgbClr val="663300"/>
              </a:solidFill>
              <a:latin typeface="Arial Rounded MT Bold" pitchFamily="34" charset="0"/>
            </a:endParaRPr>
          </a:p>
        </p:txBody>
      </p:sp>
      <p:sp>
        <p:nvSpPr>
          <p:cNvPr id="20" name="Flowchart: Document 19">
            <a:hlinkClick r:id="" action="ppaction://noaction" highlightClick="1"/>
          </p:cNvPr>
          <p:cNvSpPr/>
          <p:nvPr/>
        </p:nvSpPr>
        <p:spPr>
          <a:xfrm>
            <a:off x="531368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Procedures</a:t>
            </a:r>
            <a:endParaRPr lang="en-US" sz="1200" b="1" dirty="0">
              <a:solidFill>
                <a:srgbClr val="663300"/>
              </a:solidFill>
              <a:latin typeface="Arial Rounded MT Bold" pitchFamily="34" charset="0"/>
            </a:endParaRPr>
          </a:p>
        </p:txBody>
      </p:sp>
      <p:sp>
        <p:nvSpPr>
          <p:cNvPr id="21" name="Flowchart: Document 20">
            <a:hlinkClick r:id="" action="ppaction://noaction" highlightClick="1"/>
          </p:cNvPr>
          <p:cNvSpPr/>
          <p:nvPr/>
        </p:nvSpPr>
        <p:spPr>
          <a:xfrm>
            <a:off x="660400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Assessment</a:t>
            </a:r>
            <a:endParaRPr lang="en-US" sz="1200" b="1" dirty="0">
              <a:solidFill>
                <a:srgbClr val="663300"/>
              </a:solidFill>
              <a:latin typeface="Arial Rounded MT Bold" pitchFamily="34" charset="0"/>
            </a:endParaRPr>
          </a:p>
        </p:txBody>
      </p:sp>
      <p:sp>
        <p:nvSpPr>
          <p:cNvPr id="22" name="Flowchart: Document 21">
            <a:hlinkClick r:id="" action="ppaction://noaction" highlightClick="1"/>
          </p:cNvPr>
          <p:cNvSpPr/>
          <p:nvPr/>
        </p:nvSpPr>
        <p:spPr>
          <a:xfrm>
            <a:off x="7894320" y="3648069"/>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Further</a:t>
            </a:r>
          </a:p>
          <a:p>
            <a:pPr algn="ctr"/>
            <a:r>
              <a:rPr lang="en-US" sz="1200" b="1" dirty="0" smtClean="0">
                <a:solidFill>
                  <a:srgbClr val="663300"/>
                </a:solidFill>
                <a:latin typeface="Arial Rounded MT Bold" pitchFamily="34" charset="0"/>
              </a:rPr>
              <a:t>Challenges</a:t>
            </a:r>
            <a:endParaRPr lang="en-US" sz="1200" b="1" dirty="0">
              <a:solidFill>
                <a:srgbClr val="663300"/>
              </a:solidFill>
              <a:latin typeface="Arial Rounded MT Bold" pitchFamily="34" charset="0"/>
            </a:endParaRPr>
          </a:p>
        </p:txBody>
      </p:sp>
      <p:sp>
        <p:nvSpPr>
          <p:cNvPr id="31" name="Flowchart: Document 30">
            <a:hlinkClick r:id="" action="ppaction://noaction" highlightClick="1"/>
          </p:cNvPr>
          <p:cNvSpPr/>
          <p:nvPr/>
        </p:nvSpPr>
        <p:spPr>
          <a:xfrm>
            <a:off x="1442720" y="3638551"/>
            <a:ext cx="1097280" cy="878541"/>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Overview</a:t>
            </a:r>
            <a:endParaRPr lang="en-US" sz="1200" b="1" dirty="0">
              <a:solidFill>
                <a:srgbClr val="663300"/>
              </a:solidFill>
              <a:latin typeface="Arial Rounded MT Bold" pitchFamily="34" charset="0"/>
            </a:endParaRPr>
          </a:p>
        </p:txBody>
      </p:sp>
      <p:sp>
        <p:nvSpPr>
          <p:cNvPr id="30" name="Flowchart: Document 29">
            <a:hlinkClick r:id="" action="ppaction://noaction" highlightClick="1"/>
          </p:cNvPr>
          <p:cNvSpPr/>
          <p:nvPr/>
        </p:nvSpPr>
        <p:spPr>
          <a:xfrm>
            <a:off x="2286000" y="4648647"/>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Teaching Suggestions</a:t>
            </a:r>
            <a:endParaRPr lang="en-US" sz="1200" b="1" dirty="0">
              <a:solidFill>
                <a:srgbClr val="663300"/>
              </a:solidFill>
              <a:latin typeface="Arial Rounded MT Bold" pitchFamily="34" charset="0"/>
            </a:endParaRPr>
          </a:p>
        </p:txBody>
      </p:sp>
      <p:sp>
        <p:nvSpPr>
          <p:cNvPr id="33" name="Flowchart: Document 32">
            <a:hlinkClick r:id="" action="ppaction://noaction" highlightClick="1"/>
          </p:cNvPr>
          <p:cNvSpPr/>
          <p:nvPr/>
        </p:nvSpPr>
        <p:spPr>
          <a:xfrm>
            <a:off x="5334000" y="4629150"/>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Safety Note</a:t>
            </a:r>
            <a:endParaRPr lang="en-US" sz="1200" b="1" dirty="0">
              <a:solidFill>
                <a:srgbClr val="663300"/>
              </a:solidFill>
              <a:latin typeface="Arial Rounded MT Bold" pitchFamily="34" charset="0"/>
            </a:endParaRPr>
          </a:p>
        </p:txBody>
      </p:sp>
      <p:pic>
        <p:nvPicPr>
          <p:cNvPr id="35" name="Picture 34" descr="Tell Me A Story.jpg">
            <a:hlinkClick r:id="rId3" action="ppaction://hlinksldjump"/>
          </p:cNvPr>
          <p:cNvPicPr>
            <a:picLocks noChangeAspect="1"/>
          </p:cNvPicPr>
          <p:nvPr/>
        </p:nvPicPr>
        <p:blipFill>
          <a:blip r:embed="rId4" cstate="print"/>
          <a:stretch>
            <a:fillRect/>
          </a:stretch>
        </p:blipFill>
        <p:spPr>
          <a:xfrm>
            <a:off x="6477000" y="209550"/>
            <a:ext cx="2403092" cy="2926591"/>
          </a:xfrm>
          <a:prstGeom prst="rect">
            <a:avLst/>
          </a:prstGeom>
        </p:spPr>
      </p:pic>
      <p:sp>
        <p:nvSpPr>
          <p:cNvPr id="36" name="TextBox 35"/>
          <p:cNvSpPr txBox="1"/>
          <p:nvPr/>
        </p:nvSpPr>
        <p:spPr>
          <a:xfrm>
            <a:off x="4800600" y="133350"/>
            <a:ext cx="1676400" cy="3139321"/>
          </a:xfrm>
          <a:prstGeom prst="rect">
            <a:avLst/>
          </a:prstGeom>
          <a:noFill/>
        </p:spPr>
        <p:txBody>
          <a:bodyPr wrap="square" rtlCol="0">
            <a:spAutoFit/>
          </a:bodyPr>
          <a:lstStyle/>
          <a:p>
            <a:r>
              <a:rPr lang="en-US" sz="900" dirty="0" smtClean="0">
                <a:latin typeface="Arial Narrow" pitchFamily="34" charset="0"/>
                <a:cs typeface="Arial" pitchFamily="34" charset="0"/>
              </a:rPr>
              <a:t>This page is covered with common symbols used to designate rock types. The dashed lines represent shale (a sedimentary rock formed from deposits of mud and clay). The brick pattern represents limestone (a sedimentary rock formed from deposits of marine animal shells or chemical precipitation directly from the sea water). The dots represent sand grains. The various dot sizes indicate a variation between small and large sand grains. The thick black line represents a coal seam (coal normally forms from decaying plants growing in swampy, wet areas). The “smiley-face” symbols indicate the presence of sea shells. Finally, the black lines hanging down from the coal seam are tree and plant roots.</a:t>
            </a:r>
            <a:endParaRPr lang="en-US" sz="900" dirty="0">
              <a:latin typeface="Arial Narrow" pitchFamily="34" charset="0"/>
              <a:cs typeface="Arial" pitchFamily="34" charset="0"/>
            </a:endParaRPr>
          </a:p>
        </p:txBody>
      </p:sp>
      <p:sp>
        <p:nvSpPr>
          <p:cNvPr id="2" name="TextBox 1"/>
          <p:cNvSpPr txBox="1"/>
          <p:nvPr/>
        </p:nvSpPr>
        <p:spPr>
          <a:xfrm>
            <a:off x="6657340" y="3164098"/>
            <a:ext cx="2077720" cy="184666"/>
          </a:xfrm>
          <a:prstGeom prst="rect">
            <a:avLst/>
          </a:prstGeom>
          <a:noFill/>
        </p:spPr>
        <p:txBody>
          <a:bodyPr wrap="square" rtlCol="0">
            <a:spAutoFit/>
          </a:bodyPr>
          <a:lstStyle/>
          <a:p>
            <a:pPr algn="ctr"/>
            <a:r>
              <a:rPr lang="en-US" sz="600" b="1" dirty="0" smtClean="0">
                <a:solidFill>
                  <a:srgbClr val="0070C0"/>
                </a:solidFill>
                <a:effectLst>
                  <a:outerShdw blurRad="38100" dist="38100" dir="2700000" algn="tl">
                    <a:srgbClr val="000000">
                      <a:alpha val="43137"/>
                    </a:srgbClr>
                  </a:outerShdw>
                </a:effectLst>
              </a:rPr>
              <a:t>Click on image for a larger view for printing.</a:t>
            </a:r>
            <a:endParaRPr lang="en-US" sz="600" b="1" dirty="0">
              <a:solidFill>
                <a:srgbClr val="0070C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7"/>
                    </p:tgtEl>
                  </p:cond>
                </p:stCondLst>
                <p:endSync evt="end" delay="0">
                  <p:rtn val="all"/>
                </p:endSync>
                <p:childTnLst>
                  <p:par>
                    <p:cTn id="3" fill="hold">
                      <p:stCondLst>
                        <p:cond delay="0"/>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3.33333E-6 4.32099E-6 L 0.00417 -0.58272 " pathEditMode="relative" rAng="0" ptsTypes="AA">
                                      <p:cBhvr>
                                        <p:cTn id="6" dur="2000" fill="hold"/>
                                        <p:tgtEl>
                                          <p:spTgt spid="24"/>
                                        </p:tgtEl>
                                        <p:attrNameLst>
                                          <p:attrName>ppt_x</p:attrName>
                                          <p:attrName>ppt_y</p:attrName>
                                        </p:attrNameLst>
                                      </p:cBhvr>
                                      <p:rCtr x="200" y="-29100"/>
                                    </p:animMotion>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childTnLst>
              </p:cTn>
              <p:nextCondLst>
                <p:cond evt="onClick" delay="0">
                  <p:tgtEl>
                    <p:spTgt spid="17"/>
                  </p:tgtEl>
                </p:cond>
              </p:nextCondLst>
            </p:seq>
            <p:seq concurrent="1" nextAc="seek">
              <p:cTn id="7" restart="whenNotActive" fill="hold" evtFilter="cancelBubble" nodeType="interactiveSeq">
                <p:stCondLst>
                  <p:cond evt="onClick" delay="0">
                    <p:tgtEl>
                      <p:spTgt spid="18"/>
                    </p:tgtEl>
                  </p:cond>
                </p:stCondLst>
                <p:endSync evt="end" delay="0">
                  <p:rtn val="all"/>
                </p:endSync>
                <p:childTnLst>
                  <p:par>
                    <p:cTn id="8" fill="hold">
                      <p:stCondLst>
                        <p:cond delay="0"/>
                      </p:stCondLst>
                      <p:childTnLst>
                        <p:par>
                          <p:cTn id="9" fill="hold">
                            <p:stCondLst>
                              <p:cond delay="0"/>
                            </p:stCondLst>
                            <p:childTnLst>
                              <p:par>
                                <p:cTn id="10" presetID="64" presetClass="path" presetSubtype="0" accel="50000" decel="50000" fill="hold" grpId="0" nodeType="clickEffect">
                                  <p:stCondLst>
                                    <p:cond delay="0"/>
                                  </p:stCondLst>
                                  <p:childTnLst>
                                    <p:animMotion origin="layout" path="M 3.33333E-6 -0.00278 L -0.03334 -0.45617 " pathEditMode="relative" rAng="0" ptsTypes="AA">
                                      <p:cBhvr>
                                        <p:cTn id="11" dur="2000" fill="hold"/>
                                        <p:tgtEl>
                                          <p:spTgt spid="25"/>
                                        </p:tgtEl>
                                        <p:attrNameLst>
                                          <p:attrName>ppt_x</p:attrName>
                                          <p:attrName>ppt_y</p:attrName>
                                        </p:attrNameLst>
                                      </p:cBhvr>
                                      <p:rCtr x="-1700" y="-22700"/>
                                    </p:animMotion>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childTnLst>
              </p:cTn>
              <p:nextCondLst>
                <p:cond evt="onClick" delay="0">
                  <p:tgtEl>
                    <p:spTgt spid="18"/>
                  </p:tgtEl>
                </p:cond>
              </p:nextCondLst>
            </p:seq>
            <p:seq concurrent="1" nextAc="seek">
              <p:cTn id="12" restart="whenNotActive" fill="hold" evtFilter="cancelBubble" nodeType="interactiveSeq">
                <p:stCondLst>
                  <p:cond evt="onClick" delay="0">
                    <p:tgtEl>
                      <p:spTgt spid="19"/>
                    </p:tgtEl>
                  </p:cond>
                </p:stCondLst>
                <p:endSync evt="end" delay="0">
                  <p:rtn val="all"/>
                </p:endSync>
                <p:childTnLst>
                  <p:par>
                    <p:cTn id="13" fill="hold">
                      <p:stCondLst>
                        <p:cond delay="0"/>
                      </p:stCondLst>
                      <p:childTnLst>
                        <p:par>
                          <p:cTn id="14" fill="hold">
                            <p:stCondLst>
                              <p:cond delay="0"/>
                            </p:stCondLst>
                            <p:childTnLst>
                              <p:par>
                                <p:cTn id="15" presetID="64" presetClass="path" presetSubtype="0" accel="50000" decel="50000" fill="hold" grpId="0" nodeType="clickEffect">
                                  <p:stCondLst>
                                    <p:cond delay="0"/>
                                  </p:stCondLst>
                                  <p:childTnLst>
                                    <p:animMotion origin="layout" path="M 3.33333E-6 3.17088E-6 L -0.1875 -0.50062 " pathEditMode="relative" rAng="0" ptsTypes="AA">
                                      <p:cBhvr>
                                        <p:cTn id="16" dur="2000" fill="hold"/>
                                        <p:tgtEl>
                                          <p:spTgt spid="26"/>
                                        </p:tgtEl>
                                        <p:attrNameLst>
                                          <p:attrName>ppt_x</p:attrName>
                                          <p:attrName>ppt_y</p:attrName>
                                        </p:attrNameLst>
                                      </p:cBhvr>
                                      <p:rCtr x="-9400" y="-25000"/>
                                    </p:animMotion>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childTnLst>
              </p:cTn>
              <p:nextCondLst>
                <p:cond evt="onClick" delay="0">
                  <p:tgtEl>
                    <p:spTgt spid="19"/>
                  </p:tgtEl>
                </p:cond>
              </p:nextCondLst>
            </p:seq>
            <p:seq concurrent="1" nextAc="seek">
              <p:cTn id="17" restart="whenNotActive" fill="hold" evtFilter="cancelBubble" nodeType="interactiveSeq">
                <p:stCondLst>
                  <p:cond evt="onClick" delay="0">
                    <p:tgtEl>
                      <p:spTgt spid="21"/>
                    </p:tgtEl>
                  </p:cond>
                </p:stCondLst>
                <p:endSync evt="end" delay="0">
                  <p:rtn val="all"/>
                </p:endSync>
                <p:childTnLst>
                  <p:par>
                    <p:cTn id="18" fill="hold">
                      <p:stCondLst>
                        <p:cond delay="0"/>
                      </p:stCondLst>
                      <p:childTnLst>
                        <p:par>
                          <p:cTn id="19" fill="hold">
                            <p:stCondLst>
                              <p:cond delay="0"/>
                            </p:stCondLst>
                            <p:childTnLst>
                              <p:par>
                                <p:cTn id="20" presetID="64" presetClass="path" presetSubtype="0" accel="50000" decel="50000" fill="hold" grpId="0" nodeType="clickEffect">
                                  <p:stCondLst>
                                    <p:cond delay="0"/>
                                  </p:stCondLst>
                                  <p:childTnLst>
                                    <p:animMotion origin="layout" path="M 3.33333E-6 -0.00247 L -0.20417 -0.55803 " pathEditMode="relative" rAng="0" ptsTypes="AA">
                                      <p:cBhvr>
                                        <p:cTn id="21" dur="2000" fill="hold"/>
                                        <p:tgtEl>
                                          <p:spTgt spid="27"/>
                                        </p:tgtEl>
                                        <p:attrNameLst>
                                          <p:attrName>ppt_x</p:attrName>
                                          <p:attrName>ppt_y</p:attrName>
                                        </p:attrNameLst>
                                      </p:cBhvr>
                                      <p:rCtr x="-10200" y="-27800"/>
                                    </p:animMotion>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childTnLst>
              </p:cTn>
              <p:nextCondLst>
                <p:cond evt="onClick" delay="0">
                  <p:tgtEl>
                    <p:spTgt spid="21"/>
                  </p:tgtEl>
                </p:cond>
              </p:nextCondLst>
            </p:seq>
            <p:seq concurrent="1" nextAc="seek">
              <p:cTn id="22" restart="whenNotActive" fill="hold" evtFilter="cancelBubble" nodeType="interactiveSeq">
                <p:stCondLst>
                  <p:cond evt="onClick" delay="0">
                    <p:tgtEl>
                      <p:spTgt spid="22"/>
                    </p:tgtEl>
                  </p:cond>
                </p:stCondLst>
                <p:endSync evt="end" delay="0">
                  <p:rtn val="all"/>
                </p:endSync>
                <p:childTnLst>
                  <p:par>
                    <p:cTn id="23" fill="hold">
                      <p:stCondLst>
                        <p:cond delay="0"/>
                      </p:stCondLst>
                      <p:childTnLst>
                        <p:par>
                          <p:cTn id="24" fill="hold">
                            <p:stCondLst>
                              <p:cond delay="0"/>
                            </p:stCondLst>
                            <p:childTnLst>
                              <p:par>
                                <p:cTn id="25" presetID="64" presetClass="path" presetSubtype="0" accel="50000" decel="50000" fill="hold" grpId="0" nodeType="clickEffect">
                                  <p:stCondLst>
                                    <p:cond delay="0"/>
                                  </p:stCondLst>
                                  <p:childTnLst>
                                    <p:animMotion origin="layout" path="M 3.33333E-6 -2.56561E-6 L -0.1375 -0.43964 " pathEditMode="relative" rAng="0" ptsTypes="AA">
                                      <p:cBhvr>
                                        <p:cTn id="26" dur="2000" fill="hold"/>
                                        <p:tgtEl>
                                          <p:spTgt spid="28"/>
                                        </p:tgtEl>
                                        <p:attrNameLst>
                                          <p:attrName>ppt_x</p:attrName>
                                          <p:attrName>ppt_y</p:attrName>
                                        </p:attrNameLst>
                                      </p:cBhvr>
                                      <p:rCtr x="-6900" y="-22000"/>
                                    </p:animMotion>
                                  </p:childTnLst>
                                  <p:subTnLst>
                                    <p:set>
                                      <p:cBhvr override="childStyle">
                                        <p:cTn dur="1" fill="hold" display="0" masterRel="nextClick" afterEffect="1"/>
                                        <p:tgtEl>
                                          <p:spTgt spid="28"/>
                                        </p:tgtEl>
                                        <p:attrNameLst>
                                          <p:attrName>style.visibility</p:attrName>
                                        </p:attrNameLst>
                                      </p:cBhvr>
                                      <p:to>
                                        <p:strVal val="hidden"/>
                                      </p:to>
                                    </p:set>
                                  </p:subTnLst>
                                </p:cTn>
                              </p:par>
                            </p:childTnLst>
                          </p:cTn>
                        </p:par>
                      </p:childTnLst>
                    </p:cTn>
                  </p:par>
                </p:childTnLst>
              </p:cTn>
              <p:nextCondLst>
                <p:cond evt="onClick" delay="0">
                  <p:tgtEl>
                    <p:spTgt spid="22"/>
                  </p:tgtEl>
                </p:cond>
              </p:nextCondLst>
            </p:seq>
            <p:seq concurrent="1" nextAc="seek">
              <p:cTn id="27" restart="whenNotActive" fill="hold" evtFilter="cancelBubble" nodeType="interactiveSeq">
                <p:stCondLst>
                  <p:cond evt="onClick" delay="0">
                    <p:tgtEl>
                      <p:spTgt spid="20"/>
                    </p:tgtEl>
                  </p:cond>
                </p:stCondLst>
                <p:endSync evt="end" delay="0">
                  <p:rtn val="all"/>
                </p:endSync>
                <p:childTnLst>
                  <p:par>
                    <p:cTn id="28" fill="hold">
                      <p:stCondLst>
                        <p:cond delay="0"/>
                      </p:stCondLst>
                      <p:childTnLst>
                        <p:par>
                          <p:cTn id="29" fill="hold">
                            <p:stCondLst>
                              <p:cond delay="0"/>
                            </p:stCondLst>
                            <p:childTnLst>
                              <p:par>
                                <p:cTn id="30" presetID="35" presetClass="path" presetSubtype="0" accel="50000" decel="50000" fill="hold" grpId="0" nodeType="clickEffect">
                                  <p:stCondLst>
                                    <p:cond delay="0"/>
                                  </p:stCondLst>
                                  <p:childTnLst>
                                    <p:animMotion origin="layout" path="M 3.33333E-6 4.46743E-6 L -0.4625 0.03087 " pathEditMode="relative" rAng="0" ptsTypes="AA">
                                      <p:cBhvr>
                                        <p:cTn id="31" dur="2000" fill="hold"/>
                                        <p:tgtEl>
                                          <p:spTgt spid="13"/>
                                        </p:tgtEl>
                                        <p:attrNameLst>
                                          <p:attrName>ppt_x</p:attrName>
                                          <p:attrName>ppt_y</p:attrName>
                                        </p:attrNameLst>
                                      </p:cBhvr>
                                      <p:rCtr x="-23100" y="1500"/>
                                    </p:animMotion>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36" restart="whenNotActive" fill="hold" evtFilter="cancelBubble" nodeType="interactiveSeq">
                <p:stCondLst>
                  <p:cond evt="onClick" delay="0">
                    <p:tgtEl>
                      <p:spTgt spid="31"/>
                    </p:tgtEl>
                  </p:cond>
                </p:stCondLst>
                <p:endSync evt="end" delay="0">
                  <p:rtn val="all"/>
                </p:endSync>
                <p:childTnLst>
                  <p:par>
                    <p:cTn id="37" fill="hold">
                      <p:stCondLst>
                        <p:cond delay="0"/>
                      </p:stCondLst>
                      <p:childTnLst>
                        <p:par>
                          <p:cTn id="38" fill="hold">
                            <p:stCondLst>
                              <p:cond delay="0"/>
                            </p:stCondLst>
                            <p:childTnLst>
                              <p:par>
                                <p:cTn id="39" presetID="64" presetClass="path" presetSubtype="0" accel="50000" decel="50000" fill="hold" grpId="0" nodeType="clickEffect">
                                  <p:stCondLst>
                                    <p:cond delay="0"/>
                                  </p:stCondLst>
                                  <p:childTnLst>
                                    <p:animMotion origin="layout" path="M -3.33333E-6 -3.45679E-6 L -0.0625 -0.86975 " pathEditMode="relative" rAng="0" ptsTypes="AA">
                                      <p:cBhvr>
                                        <p:cTn id="40" dur="2000" fill="hold"/>
                                        <p:tgtEl>
                                          <p:spTgt spid="38"/>
                                        </p:tgtEl>
                                        <p:attrNameLst>
                                          <p:attrName>ppt_x</p:attrName>
                                          <p:attrName>ppt_y</p:attrName>
                                        </p:attrNameLst>
                                      </p:cBhvr>
                                      <p:rCtr x="-3100" y="-43500"/>
                                    </p:animMotion>
                                  </p:childTnLst>
                                  <p:subTnLst>
                                    <p:set>
                                      <p:cBhvr override="childStyle">
                                        <p:cTn dur="1" fill="hold" display="0" masterRel="nextClick" afterEffect="1"/>
                                        <p:tgtEl>
                                          <p:spTgt spid="38"/>
                                        </p:tgtEl>
                                        <p:attrNameLst>
                                          <p:attrName>style.visibility</p:attrName>
                                        </p:attrNameLst>
                                      </p:cBhvr>
                                      <p:to>
                                        <p:strVal val="hidden"/>
                                      </p:to>
                                    </p:set>
                                  </p:subTnLst>
                                </p:cTn>
                              </p:par>
                            </p:childTnLst>
                          </p:cTn>
                        </p:par>
                      </p:childTnLst>
                    </p:cTn>
                  </p:par>
                </p:childTnLst>
              </p:cTn>
              <p:nextCondLst>
                <p:cond evt="onClick" delay="0">
                  <p:tgtEl>
                    <p:spTgt spid="31"/>
                  </p:tgtEl>
                </p:cond>
              </p:nextCondLst>
            </p:seq>
            <p:seq concurrent="1" nextAc="seek">
              <p:cTn id="41" restart="whenNotActive" fill="hold" evtFilter="cancelBubble" nodeType="interactiveSeq">
                <p:stCondLst>
                  <p:cond evt="onClick" delay="0">
                    <p:tgtEl>
                      <p:spTgt spid="33"/>
                    </p:tgtEl>
                  </p:cond>
                </p:stCondLst>
                <p:endSync evt="end" delay="0">
                  <p:rtn val="all"/>
                </p:endSync>
                <p:childTnLst>
                  <p:par>
                    <p:cTn id="42" fill="hold">
                      <p:stCondLst>
                        <p:cond delay="0"/>
                      </p:stCondLst>
                      <p:childTnLst>
                        <p:par>
                          <p:cTn id="43" fill="hold">
                            <p:stCondLst>
                              <p:cond delay="0"/>
                            </p:stCondLst>
                            <p:childTnLst>
                              <p:par>
                                <p:cTn id="44" presetID="64" presetClass="path" presetSubtype="0" accel="50000" decel="50000" fill="hold" grpId="0" nodeType="clickEffect">
                                  <p:stCondLst>
                                    <p:cond delay="0"/>
                                  </p:stCondLst>
                                  <p:childTnLst>
                                    <p:animMotion origin="layout" path="M -3.33333E-6 -3.11516E-6 L -0.31666 -0.4418 " pathEditMode="relative" rAng="0" ptsTypes="AA">
                                      <p:cBhvr>
                                        <p:cTn id="45" dur="2000" fill="hold"/>
                                        <p:tgtEl>
                                          <p:spTgt spid="32"/>
                                        </p:tgtEl>
                                        <p:attrNameLst>
                                          <p:attrName>ppt_x</p:attrName>
                                          <p:attrName>ppt_y</p:attrName>
                                        </p:attrNameLst>
                                      </p:cBhvr>
                                      <p:rCtr x="-15800" y="-22100"/>
                                    </p:animMotion>
                                  </p:childTnLst>
                                  <p:subTnLst>
                                    <p:set>
                                      <p:cBhvr override="childStyle">
                                        <p:cTn dur="1" fill="hold" display="0" masterRel="nextClick" afterEffect="1"/>
                                        <p:tgtEl>
                                          <p:spTgt spid="32"/>
                                        </p:tgtEl>
                                        <p:attrNameLst>
                                          <p:attrName>style.visibility</p:attrName>
                                        </p:attrNameLst>
                                      </p:cBhvr>
                                      <p:to>
                                        <p:strVal val="hidden"/>
                                      </p:to>
                                    </p:set>
                                  </p:subTnLst>
                                </p:cTn>
                              </p:par>
                            </p:childTnLst>
                          </p:cTn>
                        </p:par>
                      </p:childTnLst>
                    </p:cTn>
                  </p:par>
                </p:childTnLst>
              </p:cTn>
              <p:nextCondLst>
                <p:cond evt="onClick" delay="0">
                  <p:tgtEl>
                    <p:spTgt spid="33"/>
                  </p:tgtEl>
                </p:cond>
              </p:nextCondLst>
            </p:seq>
            <p:seq concurrent="1" nextAc="seek">
              <p:cTn id="46" restart="whenNotActive" fill="hold" evtFilter="cancelBubble" nodeType="interactiveSeq">
                <p:stCondLst>
                  <p:cond evt="onClick" delay="0">
                    <p:tgtEl>
                      <p:spTgt spid="30"/>
                    </p:tgtEl>
                  </p:cond>
                </p:stCondLst>
                <p:endSync evt="end" delay="0">
                  <p:rtn val="all"/>
                </p:endSync>
                <p:childTnLst>
                  <p:par>
                    <p:cTn id="47" fill="hold">
                      <p:stCondLst>
                        <p:cond delay="0"/>
                      </p:stCondLst>
                      <p:childTnLst>
                        <p:par>
                          <p:cTn id="48" fill="hold">
                            <p:stCondLst>
                              <p:cond delay="0"/>
                            </p:stCondLst>
                            <p:childTnLst>
                              <p:par>
                                <p:cTn id="49" presetID="64" presetClass="path" presetSubtype="0" accel="50000" decel="50000" fill="hold" grpId="0" nodeType="clickEffect">
                                  <p:stCondLst>
                                    <p:cond delay="0"/>
                                  </p:stCondLst>
                                  <p:childTnLst>
                                    <p:animMotion origin="layout" path="M -3.33333E-6 2.38654E-6 L -0.15 -0.57518 " pathEditMode="relative" rAng="0" ptsTypes="AA">
                                      <p:cBhvr>
                                        <p:cTn id="50" dur="2000" fill="hold"/>
                                        <p:tgtEl>
                                          <p:spTgt spid="34"/>
                                        </p:tgtEl>
                                        <p:attrNameLst>
                                          <p:attrName>ppt_x</p:attrName>
                                          <p:attrName>ppt_y</p:attrName>
                                        </p:attrNameLst>
                                      </p:cBhvr>
                                      <p:rCtr x="-7500" y="-28800"/>
                                    </p:animMotion>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childTnLst>
              </p:cTn>
              <p:nextCondLst>
                <p:cond evt="onClick" delay="0">
                  <p:tgtEl>
                    <p:spTgt spid="30"/>
                  </p:tgtEl>
                </p:cond>
              </p:nextCondLst>
            </p:seq>
          </p:childTnLst>
        </p:cTn>
      </p:par>
    </p:tnLst>
    <p:bldLst>
      <p:bldP spid="13" grpId="0" animBg="1"/>
      <p:bldP spid="13" grpId="1" animBg="1"/>
      <p:bldP spid="26" grpId="0" animBg="1"/>
      <p:bldP spid="28" grpId="0" animBg="1"/>
      <p:bldP spid="24" grpId="0" animBg="1"/>
      <p:bldP spid="25" grpId="0" animBg="1"/>
      <p:bldP spid="27" grpId="0" animBg="1"/>
      <p:bldP spid="32" grpId="0" animBg="1"/>
      <p:bldP spid="38"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descr="Tell Me A Story.jpg"/>
          <p:cNvPicPr>
            <a:picLocks noChangeAspect="1"/>
          </p:cNvPicPr>
          <p:nvPr/>
        </p:nvPicPr>
        <p:blipFill>
          <a:blip r:embed="rId2" cstate="print"/>
          <a:stretch>
            <a:fillRect/>
          </a:stretch>
        </p:blipFill>
        <p:spPr>
          <a:xfrm>
            <a:off x="2626108" y="209550"/>
            <a:ext cx="3927092" cy="4782585"/>
          </a:xfrm>
          <a:prstGeom prst="rect">
            <a:avLst/>
          </a:prstGeom>
        </p:spPr>
      </p:pic>
      <p:sp>
        <p:nvSpPr>
          <p:cNvPr id="5" name="Bevel 4">
            <a:hlinkClick r:id="rId3" action="ppaction://hlinksldjump"/>
          </p:cNvPr>
          <p:cNvSpPr/>
          <p:nvPr/>
        </p:nvSpPr>
        <p:spPr>
          <a:xfrm>
            <a:off x="8534400" y="4839735"/>
            <a:ext cx="457200" cy="152400"/>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t>close</a:t>
            </a:r>
            <a:endParaRPr lang="en-US" sz="800" dirty="0"/>
          </a:p>
        </p:txBody>
      </p:sp>
      <p:sp>
        <p:nvSpPr>
          <p:cNvPr id="6" name="TextBox 5"/>
          <p:cNvSpPr txBox="1"/>
          <p:nvPr/>
        </p:nvSpPr>
        <p:spPr>
          <a:xfrm>
            <a:off x="228600" y="285750"/>
            <a:ext cx="1828800" cy="4324261"/>
          </a:xfrm>
          <a:prstGeom prst="rect">
            <a:avLst/>
          </a:prstGeom>
          <a:noFill/>
        </p:spPr>
        <p:txBody>
          <a:bodyPr wrap="square" rtlCol="0">
            <a:spAutoFit/>
          </a:bodyPr>
          <a:lstStyle/>
          <a:p>
            <a:r>
              <a:rPr lang="en-US" sz="1100" dirty="0" smtClean="0">
                <a:latin typeface="Arial Narrow" pitchFamily="34" charset="0"/>
                <a:cs typeface="Arial" pitchFamily="34" charset="0"/>
              </a:rPr>
              <a:t>This page is covered with common symbols used to designate rock types. The dashed lines represent shale (a sedimentary rock formed from deposits of mud and clay). The brick pattern represents limestone (a sedimentary rock formed from deposits of marine animal shells or chemical precipitation directly from the sea water). The dots represent sand grains. The various dot sizes indicate a variation between small and large sand grains. The thick black line represents a coal seam (coal normally forms from decaying plants growing in swampy, wet areas). The “smiley-face” symbols indicate the presence of sea shells. Finally, the black lines hanging down from the coal seam are tree and plant roots.</a:t>
            </a:r>
            <a:endParaRPr lang="en-US" sz="1100" dirty="0">
              <a:latin typeface="Arial Narrow" pitchFamily="34" charset="0"/>
              <a:cs typeface="Arial" pitchFamily="34" charset="0"/>
            </a:endParaRPr>
          </a:p>
        </p:txBody>
      </p:sp>
    </p:spTree>
    <p:extLst>
      <p:ext uri="{BB962C8B-B14F-4D97-AF65-F5344CB8AC3E}">
        <p14:creationId xmlns:p14="http://schemas.microsoft.com/office/powerpoint/2010/main" xmlns="" val="76770975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1952</TotalTime>
  <Words>886</Words>
  <Application>Microsoft Office PowerPoint</Application>
  <PresentationFormat>On-screen Show (16:9)</PresentationFormat>
  <Paragraphs>34</Paragraphs>
  <Slides>2</Slides>
  <Notes>0</Notes>
  <HiddenSlides>1</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WVGES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schleger</dc:creator>
  <cp:lastModifiedBy>repine</cp:lastModifiedBy>
  <cp:revision>192</cp:revision>
  <dcterms:created xsi:type="dcterms:W3CDTF">2013-05-01T18:57:47Z</dcterms:created>
  <dcterms:modified xsi:type="dcterms:W3CDTF">2016-04-16T23:34:06Z</dcterms:modified>
</cp:coreProperties>
</file>