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kiosk/>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663300"/>
    <a:srgbClr val="3F1E03"/>
    <a:srgbClr val="4C2600"/>
    <a:srgbClr val="3D1F00"/>
    <a:srgbClr val="482E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087" autoAdjust="0"/>
    <p:restoredTop sz="94660"/>
  </p:normalViewPr>
  <p:slideViewPr>
    <p:cSldViewPr>
      <p:cViewPr>
        <p:scale>
          <a:sx n="100" d="100"/>
          <a:sy n="100" d="100"/>
        </p:scale>
        <p:origin x="-1018" y="1402"/>
      </p:cViewPr>
      <p:guideLst>
        <p:guide orient="horz" pos="162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7DCAE7D-E28A-4D4D-A810-9E6E53B9D1C2}" type="datetimeFigureOut">
              <a:rPr lang="en-US" smtClean="0"/>
              <a:pPr/>
              <a:t>3/7/2016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DCAE7D-E28A-4D4D-A810-9E6E53B9D1C2}" type="datetimeFigureOut">
              <a:rPr lang="en-US" smtClean="0"/>
              <a:pPr/>
              <a:t>3/7/2016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DCAE7D-E28A-4D4D-A810-9E6E53B9D1C2}" type="datetimeFigureOut">
              <a:rPr lang="en-US" smtClean="0"/>
              <a:pPr/>
              <a:t>3/7/2016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7DCAE7D-E28A-4D4D-A810-9E6E53B9D1C2}" type="datetimeFigureOut">
              <a:rPr lang="en-US" smtClean="0"/>
              <a:pPr/>
              <a:t>3/7/2016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7DCAE7D-E28A-4D4D-A810-9E6E53B9D1C2}" type="datetimeFigureOut">
              <a:rPr lang="en-US" smtClean="0"/>
              <a:pPr/>
              <a:t>3/7/2016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7DCAE7D-E28A-4D4D-A810-9E6E53B9D1C2}" type="datetimeFigureOut">
              <a:rPr lang="en-US" smtClean="0"/>
              <a:pPr/>
              <a:t>3/7/2016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7DCAE7D-E28A-4D4D-A810-9E6E53B9D1C2}" type="datetimeFigureOut">
              <a:rPr lang="en-US" smtClean="0"/>
              <a:pPr/>
              <a:t>3/7/2016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7DCAE7D-E28A-4D4D-A810-9E6E53B9D1C2}" type="datetimeFigureOut">
              <a:rPr lang="en-US" smtClean="0"/>
              <a:pPr/>
              <a:t>3/7/2016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DCAE7D-E28A-4D4D-A810-9E6E53B9D1C2}" type="datetimeFigureOut">
              <a:rPr lang="en-US" smtClean="0"/>
              <a:pPr/>
              <a:t>3/7/2016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DCAE7D-E28A-4D4D-A810-9E6E53B9D1C2}" type="datetimeFigureOut">
              <a:rPr lang="en-US" smtClean="0"/>
              <a:pPr/>
              <a:t>3/7/2016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7DCAE7D-E28A-4D4D-A810-9E6E53B9D1C2}" type="datetimeFigureOut">
              <a:rPr lang="en-US" smtClean="0"/>
              <a:pPr/>
              <a:t>3/7/2016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6C3133-C7D8-4282-9041-B61A9C6FE2D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7DCAE7D-E28A-4D4D-A810-9E6E53B9D1C2}" type="datetimeFigureOut">
              <a:rPr lang="en-US" smtClean="0"/>
              <a:pPr/>
              <a:t>3/7/2016</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A6C3133-C7D8-4282-9041-B61A9C6FE2D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700" y="-247650"/>
            <a:ext cx="9194800" cy="5143500"/>
          </a:xfrm>
          <a:prstGeom prst="rect">
            <a:avLst/>
          </a:prstGeom>
          <a:solidFill>
            <a:srgbClr val="3D1F00"/>
          </a:solidFill>
          <a:ln>
            <a:noFill/>
          </a:ln>
          <a:effectLst>
            <a:innerShdw blurRad="63500" dist="50800" dir="18900000">
              <a:prstClr val="black">
                <a:alpha val="50000"/>
              </a:prstClr>
            </a:inn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 </a:t>
            </a:r>
            <a:endParaRPr lang="en-US" dirty="0">
              <a:solidFill>
                <a:schemeClr val="tx1"/>
              </a:solidFill>
            </a:endParaRPr>
          </a:p>
        </p:txBody>
      </p:sp>
      <p:sp>
        <p:nvSpPr>
          <p:cNvPr id="14" name="Rectangle 13"/>
          <p:cNvSpPr/>
          <p:nvPr/>
        </p:nvSpPr>
        <p:spPr>
          <a:xfrm>
            <a:off x="0" y="514350"/>
            <a:ext cx="9144000" cy="1295400"/>
          </a:xfrm>
          <a:prstGeom prst="rect">
            <a:avLst/>
          </a:prstGeom>
          <a:solidFill>
            <a:srgbClr val="3F1E0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381000" y="447675"/>
            <a:ext cx="4648200" cy="830997"/>
          </a:xfrm>
          <a:prstGeom prst="rect">
            <a:avLst/>
          </a:prstGeom>
          <a:noFill/>
        </p:spPr>
        <p:txBody>
          <a:bodyPr wrap="square" rtlCol="0">
            <a:spAutoFit/>
          </a:bodyPr>
          <a:lstStyle/>
          <a:p>
            <a:pPr algn="ctr"/>
            <a:r>
              <a:rPr lang="en-US" sz="2400" dirty="0" smtClean="0">
                <a:solidFill>
                  <a:schemeClr val="bg1"/>
                </a:solidFill>
                <a:latin typeface="Broadway" pitchFamily="82" charset="0"/>
              </a:rPr>
              <a:t>How Does Your </a:t>
            </a:r>
          </a:p>
          <a:p>
            <a:pPr algn="ctr"/>
            <a:r>
              <a:rPr lang="en-US" sz="2400" smtClean="0">
                <a:solidFill>
                  <a:schemeClr val="bg1"/>
                </a:solidFill>
                <a:latin typeface="Broadway" pitchFamily="82" charset="0"/>
              </a:rPr>
              <a:t>Garden Grow?</a:t>
            </a:r>
            <a:endParaRPr lang="en-US" sz="2400" dirty="0">
              <a:solidFill>
                <a:schemeClr val="bg1"/>
              </a:solidFill>
              <a:latin typeface="Broadway" pitchFamily="82" charset="0"/>
            </a:endParaRPr>
          </a:p>
        </p:txBody>
      </p:sp>
      <p:sp>
        <p:nvSpPr>
          <p:cNvPr id="29" name="TextBox 28"/>
          <p:cNvSpPr txBox="1"/>
          <p:nvPr/>
        </p:nvSpPr>
        <p:spPr>
          <a:xfrm>
            <a:off x="609600" y="1238250"/>
            <a:ext cx="4267200" cy="584775"/>
          </a:xfrm>
          <a:prstGeom prst="rect">
            <a:avLst/>
          </a:prstGeom>
          <a:noFill/>
        </p:spPr>
        <p:txBody>
          <a:bodyPr wrap="square" rtlCol="0">
            <a:spAutoFit/>
          </a:bodyPr>
          <a:lstStyle/>
          <a:p>
            <a:pPr algn="ctr"/>
            <a:r>
              <a:rPr lang="en-US" sz="1600" dirty="0" smtClean="0">
                <a:solidFill>
                  <a:schemeClr val="bg1"/>
                </a:solidFill>
              </a:rPr>
              <a:t>By Lisa R. Long</a:t>
            </a:r>
          </a:p>
          <a:p>
            <a:pPr algn="ctr"/>
            <a:r>
              <a:rPr lang="en-US" sz="1600" dirty="0" smtClean="0">
                <a:solidFill>
                  <a:schemeClr val="bg1"/>
                </a:solidFill>
              </a:rPr>
              <a:t>C.W. Shipley Elementary</a:t>
            </a:r>
            <a:endParaRPr lang="en-US" sz="1600" dirty="0">
              <a:solidFill>
                <a:schemeClr val="bg1"/>
              </a:solidFill>
            </a:endParaRPr>
          </a:p>
        </p:txBody>
      </p:sp>
      <p:sp>
        <p:nvSpPr>
          <p:cNvPr id="13" name="Rectangle 12"/>
          <p:cNvSpPr/>
          <p:nvPr/>
        </p:nvSpPr>
        <p:spPr>
          <a:xfrm>
            <a:off x="5257800" y="514350"/>
            <a:ext cx="3657600" cy="3886200"/>
          </a:xfrm>
          <a:prstGeom prst="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6213" indent="-176213">
              <a:buFont typeface="+mj-lt"/>
              <a:buAutoNum type="arabicPeriod"/>
            </a:pPr>
            <a:r>
              <a:rPr lang="en-US" sz="700" dirty="0" smtClean="0">
                <a:solidFill>
                  <a:schemeClr val="tx1"/>
                </a:solidFill>
                <a:latin typeface="Arial" pitchFamily="34" charset="0"/>
                <a:cs typeface="Arial" pitchFamily="34" charset="0"/>
              </a:rPr>
              <a:t>Place about 10 seeds in a baggie with a moist paper towel for germination to occur. Do one baggie for each group. You may do this before project or make it part of the experiment. Allow a week or so for germination to take place.</a:t>
            </a:r>
          </a:p>
          <a:p>
            <a:pPr marL="176213" indent="-176213">
              <a:buFont typeface="+mj-lt"/>
              <a:buAutoNum type="arabicPeriod"/>
            </a:pPr>
            <a:r>
              <a:rPr lang="en-US" sz="700" dirty="0" smtClean="0">
                <a:solidFill>
                  <a:schemeClr val="tx1"/>
                </a:solidFill>
                <a:latin typeface="Arial" pitchFamily="34" charset="0"/>
                <a:cs typeface="Arial" pitchFamily="34" charset="0"/>
              </a:rPr>
              <a:t>Give each group the three types of soil they will be working with. Have the students label each A, B, and C. In their observation journals have students observe the soil with microscopes and magnifying glasses. Have students write observations about each type of soil. Discuss as a large group and allow students to add observations made from other groups to their own. Have students predict which soil will provide the best growing environment for a plant and why they chose that soil, or perhaps they feel there will be no difference. If they chose this, have them explain why they feel this is so.</a:t>
            </a:r>
          </a:p>
          <a:p>
            <a:pPr marL="176213" indent="-176213">
              <a:buFont typeface="+mj-lt"/>
              <a:buAutoNum type="arabicPeriod"/>
            </a:pPr>
            <a:r>
              <a:rPr lang="en-US" sz="700" dirty="0" smtClean="0">
                <a:solidFill>
                  <a:schemeClr val="tx1"/>
                </a:solidFill>
                <a:latin typeface="Arial" pitchFamily="34" charset="0"/>
                <a:cs typeface="Arial" pitchFamily="34" charset="0"/>
              </a:rPr>
              <a:t>Using the same amount of soil for each container, have students fill one container with soil A, one container with soil B, and one container with soil C. Label the containers. Have students choose 3 germinated seeds that are relatively the same size and plant in each container. Make sure each plant is planted at the same depth.</a:t>
            </a:r>
          </a:p>
          <a:p>
            <a:pPr marL="176213" indent="-176213">
              <a:buFont typeface="+mj-lt"/>
              <a:buAutoNum type="arabicPeriod"/>
            </a:pPr>
            <a:r>
              <a:rPr lang="en-US" sz="700" dirty="0" smtClean="0">
                <a:solidFill>
                  <a:schemeClr val="tx1"/>
                </a:solidFill>
                <a:latin typeface="Arial" pitchFamily="34" charset="0"/>
                <a:cs typeface="Arial" pitchFamily="34" charset="0"/>
              </a:rPr>
              <a:t>Have students record in their observation journals the procedure in which they set up the experiment.</a:t>
            </a:r>
          </a:p>
          <a:p>
            <a:pPr marL="176213" indent="-176213">
              <a:buFont typeface="+mj-lt"/>
              <a:buAutoNum type="arabicPeriod"/>
            </a:pPr>
            <a:r>
              <a:rPr lang="en-US" sz="700" dirty="0" smtClean="0">
                <a:solidFill>
                  <a:schemeClr val="tx1"/>
                </a:solidFill>
                <a:latin typeface="Arial" pitchFamily="34" charset="0"/>
                <a:cs typeface="Arial" pitchFamily="34" charset="0"/>
              </a:rPr>
              <a:t>Place containers in an area where they will receive an adequate and the same amount of light for each container. Have students water each container with the same amount of water daily or every other day, recording all information in their observation journals. Have students observe what the water does when it is put on the soil and have them record the observations they make.</a:t>
            </a:r>
          </a:p>
          <a:p>
            <a:pPr marL="176213" indent="-176213">
              <a:buFont typeface="+mj-lt"/>
              <a:buAutoNum type="arabicPeriod"/>
            </a:pPr>
            <a:r>
              <a:rPr lang="en-US" sz="700" dirty="0" smtClean="0">
                <a:solidFill>
                  <a:schemeClr val="tx1"/>
                </a:solidFill>
                <a:latin typeface="Arial" pitchFamily="34" charset="0"/>
                <a:cs typeface="Arial" pitchFamily="34" charset="0"/>
              </a:rPr>
              <a:t>Have research groups monitor plant growth daily looking at color of leaves, height, etc. Have students record any questions they may have about the project as they are gathering their information daily. Have book available in the classroom that discusses different types of soil. Encourage students to read and infer about soil and plant growth.</a:t>
            </a:r>
          </a:p>
          <a:p>
            <a:pPr marL="176213" indent="-176213">
              <a:buFont typeface="+mj-lt"/>
              <a:buAutoNum type="arabicPeriod"/>
            </a:pPr>
            <a:r>
              <a:rPr lang="en-US" sz="700" dirty="0" smtClean="0">
                <a:solidFill>
                  <a:schemeClr val="tx1"/>
                </a:solidFill>
                <a:latin typeface="Arial" pitchFamily="34" charset="0"/>
                <a:cs typeface="Arial" pitchFamily="34" charset="0"/>
              </a:rPr>
              <a:t>Continue project for as long as students have interest.</a:t>
            </a:r>
          </a:p>
        </p:txBody>
      </p:sp>
      <p:sp>
        <p:nvSpPr>
          <p:cNvPr id="7" name="Rectangle 6"/>
          <p:cNvSpPr/>
          <p:nvPr/>
        </p:nvSpPr>
        <p:spPr>
          <a:xfrm rot="167061">
            <a:off x="5473582" y="364801"/>
            <a:ext cx="3352800" cy="4038600"/>
          </a:xfrm>
          <a:prstGeom prst="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rot="171494">
            <a:off x="5391593" y="519327"/>
            <a:ext cx="3352800" cy="3886200"/>
          </a:xfrm>
          <a:prstGeom prst="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rot="21430362">
            <a:off x="5392595" y="442275"/>
            <a:ext cx="3352800" cy="3886200"/>
          </a:xfrm>
          <a:prstGeom prst="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3962400" y="5314950"/>
            <a:ext cx="990600" cy="246221"/>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ctr"/>
            <a:r>
              <a:rPr lang="en-US" sz="1000" dirty="0" smtClean="0">
                <a:solidFill>
                  <a:schemeClr val="tx1"/>
                </a:solidFill>
              </a:rPr>
              <a:t>None listed</a:t>
            </a:r>
            <a:endParaRPr lang="en-US" sz="1000" dirty="0">
              <a:solidFill>
                <a:schemeClr val="tx1"/>
              </a:solidFill>
            </a:endParaRPr>
          </a:p>
        </p:txBody>
      </p:sp>
      <p:sp>
        <p:nvSpPr>
          <p:cNvPr id="28" name="Rectangle 27"/>
          <p:cNvSpPr/>
          <p:nvPr/>
        </p:nvSpPr>
        <p:spPr>
          <a:xfrm>
            <a:off x="6362700" y="5325203"/>
            <a:ext cx="4191000" cy="2554545"/>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r>
              <a:rPr lang="en-US" sz="1000" dirty="0" smtClean="0">
                <a:solidFill>
                  <a:schemeClr val="tx1"/>
                </a:solidFill>
              </a:rPr>
              <a:t>This project is written with the intention that the students will draw their own conclusions about soil. After this project is set up and in process, you can provide many experiments that deal with soil:</a:t>
            </a:r>
          </a:p>
          <a:p>
            <a:pPr marL="171450" indent="-171450">
              <a:buFont typeface="Arial" panose="020B0604020202020204" pitchFamily="34" charset="0"/>
              <a:buChar char="•"/>
            </a:pPr>
            <a:r>
              <a:rPr lang="en-US" sz="1000" dirty="0" smtClean="0">
                <a:solidFill>
                  <a:schemeClr val="tx1"/>
                </a:solidFill>
              </a:rPr>
              <a:t>Use microscopes to examine soil from various locations around the school.</a:t>
            </a:r>
          </a:p>
          <a:p>
            <a:pPr marL="171450" indent="-171450">
              <a:buFont typeface="Arial" panose="020B0604020202020204" pitchFamily="34" charset="0"/>
              <a:buChar char="•"/>
            </a:pPr>
            <a:r>
              <a:rPr lang="en-US" sz="1000" dirty="0" smtClean="0">
                <a:solidFill>
                  <a:schemeClr val="tx1"/>
                </a:solidFill>
              </a:rPr>
              <a:t>Look at animals and their interdependence with soil.</a:t>
            </a:r>
          </a:p>
          <a:p>
            <a:pPr marL="171450" indent="-171450">
              <a:buFont typeface="Arial" panose="020B0604020202020204" pitchFamily="34" charset="0"/>
              <a:buChar char="•"/>
            </a:pPr>
            <a:r>
              <a:rPr lang="en-US" sz="1000" dirty="0" smtClean="0">
                <a:solidFill>
                  <a:schemeClr val="tx1"/>
                </a:solidFill>
              </a:rPr>
              <a:t>Examine the porosity and permeability of different types of oil.</a:t>
            </a:r>
          </a:p>
          <a:p>
            <a:pPr marL="171450" indent="-171450">
              <a:buFont typeface="Arial" panose="020B0604020202020204" pitchFamily="34" charset="0"/>
              <a:buChar char="•"/>
            </a:pPr>
            <a:r>
              <a:rPr lang="en-US" sz="1000" dirty="0" smtClean="0">
                <a:solidFill>
                  <a:schemeClr val="tx1"/>
                </a:solidFill>
              </a:rPr>
              <a:t>Experiment with the causes of erosion.</a:t>
            </a:r>
          </a:p>
          <a:p>
            <a:pPr marL="171450" indent="-171450">
              <a:buFont typeface="Arial" panose="020B0604020202020204" pitchFamily="34" charset="0"/>
              <a:buChar char="•"/>
            </a:pPr>
            <a:r>
              <a:rPr lang="en-US" sz="1000" dirty="0" smtClean="0">
                <a:solidFill>
                  <a:schemeClr val="tx1"/>
                </a:solidFill>
              </a:rPr>
              <a:t>Investigate how soil is made.</a:t>
            </a:r>
          </a:p>
          <a:p>
            <a:pPr marL="171450" indent="-171450">
              <a:buFont typeface="Arial" panose="020B0604020202020204" pitchFamily="34" charset="0"/>
              <a:buChar char="•"/>
            </a:pPr>
            <a:r>
              <a:rPr lang="en-US" sz="1000" dirty="0" smtClean="0">
                <a:solidFill>
                  <a:schemeClr val="tx1"/>
                </a:solidFill>
              </a:rPr>
              <a:t>Make bricks from clayey soil. Why is this possible? Try it with other types of soil used in experiment. Include any other experiment that is applicable. Have students design investigations to discover something about soil they are interested in.</a:t>
            </a:r>
          </a:p>
          <a:p>
            <a:pPr marL="171450" indent="-171450">
              <a:buFont typeface="Arial" panose="020B0604020202020204" pitchFamily="34" charset="0"/>
              <a:buChar char="•"/>
            </a:pPr>
            <a:r>
              <a:rPr lang="en-US" sz="1000" dirty="0" smtClean="0">
                <a:solidFill>
                  <a:schemeClr val="tx1"/>
                </a:solidFill>
              </a:rPr>
              <a:t>Encourage the students to think how the experiments relate to their project, or hopefully, the connection will be made without any encouragement.</a:t>
            </a:r>
            <a:endParaRPr lang="en-US" sz="1000" dirty="0">
              <a:solidFill>
                <a:schemeClr val="tx1"/>
              </a:solidFill>
            </a:endParaRPr>
          </a:p>
        </p:txBody>
      </p:sp>
      <p:sp>
        <p:nvSpPr>
          <p:cNvPr id="24" name="Rectangle 23"/>
          <p:cNvSpPr/>
          <p:nvPr/>
        </p:nvSpPr>
        <p:spPr>
          <a:xfrm>
            <a:off x="76200" y="5238750"/>
            <a:ext cx="2895600" cy="553998"/>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t" anchorCtr="0">
            <a:spAutoFit/>
          </a:bodyPr>
          <a:lstStyle/>
          <a:p>
            <a:r>
              <a:rPr lang="en-US" sz="1000" dirty="0" smtClean="0">
                <a:solidFill>
                  <a:schemeClr val="tx1"/>
                </a:solidFill>
              </a:rPr>
              <a:t>Through the process of investigation and research, students will draw conclusions about types of soil and plant growth.</a:t>
            </a:r>
          </a:p>
        </p:txBody>
      </p:sp>
      <p:sp>
        <p:nvSpPr>
          <p:cNvPr id="8" name="Rectangle 7"/>
          <p:cNvSpPr/>
          <p:nvPr/>
        </p:nvSpPr>
        <p:spPr>
          <a:xfrm>
            <a:off x="5334000" y="514350"/>
            <a:ext cx="3505200" cy="3886200"/>
          </a:xfrm>
          <a:prstGeom prst="rect">
            <a:avLst/>
          </a:prstGeom>
          <a:solidFill>
            <a:schemeClr val="bg1"/>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tx1"/>
              </a:solidFill>
              <a:effectLst>
                <a:outerShdw blurRad="50800" dist="38100" dir="2700000" algn="tl" rotWithShape="0">
                  <a:prstClr val="black">
                    <a:alpha val="40000"/>
                  </a:prstClr>
                </a:outerShdw>
              </a:effectLst>
            </a:endParaRPr>
          </a:p>
        </p:txBody>
      </p:sp>
      <p:sp>
        <p:nvSpPr>
          <p:cNvPr id="25" name="Rectangle 24"/>
          <p:cNvSpPr/>
          <p:nvPr/>
        </p:nvSpPr>
        <p:spPr>
          <a:xfrm>
            <a:off x="2119630" y="5915025"/>
            <a:ext cx="2324100" cy="2092881"/>
          </a:xfrm>
          <a:prstGeom prst="rect">
            <a:avLst/>
          </a:prstGeom>
          <a:solidFill>
            <a:schemeClr val="bg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numCol="1" rtlCol="0" anchor="t" anchorCtr="0">
            <a:spAutoFit/>
          </a:bodyPr>
          <a:lstStyle/>
          <a:p>
            <a:pPr marL="115888" indent="-115888">
              <a:buFont typeface="Arial" pitchFamily="34" charset="0"/>
              <a:buChar char="•"/>
            </a:pPr>
            <a:r>
              <a:rPr lang="en-US" sz="1000" dirty="0" smtClean="0">
                <a:solidFill>
                  <a:schemeClr val="tx1"/>
                </a:solidFill>
              </a:rPr>
              <a:t>Three 4” planting pots</a:t>
            </a:r>
          </a:p>
          <a:p>
            <a:pPr marL="115888" indent="-115888">
              <a:buFont typeface="Arial" pitchFamily="34" charset="0"/>
              <a:buChar char="•"/>
            </a:pPr>
            <a:r>
              <a:rPr lang="en-US" sz="1000" dirty="0" smtClean="0">
                <a:solidFill>
                  <a:schemeClr val="tx1"/>
                </a:solidFill>
              </a:rPr>
              <a:t>Sandy soil</a:t>
            </a:r>
          </a:p>
          <a:p>
            <a:pPr marL="115888" indent="-115888">
              <a:buFont typeface="Arial" pitchFamily="34" charset="0"/>
              <a:buChar char="•"/>
            </a:pPr>
            <a:r>
              <a:rPr lang="en-US" sz="1000" dirty="0" smtClean="0">
                <a:solidFill>
                  <a:schemeClr val="tx1"/>
                </a:solidFill>
              </a:rPr>
              <a:t>Clay soil</a:t>
            </a:r>
          </a:p>
          <a:p>
            <a:pPr marL="115888" indent="-115888">
              <a:buFont typeface="Arial" pitchFamily="34" charset="0"/>
              <a:buChar char="•"/>
            </a:pPr>
            <a:r>
              <a:rPr lang="en-US" sz="1000" dirty="0" smtClean="0">
                <a:solidFill>
                  <a:schemeClr val="tx1"/>
                </a:solidFill>
              </a:rPr>
              <a:t>Loam</a:t>
            </a:r>
          </a:p>
          <a:p>
            <a:pPr marL="115888" indent="-115888">
              <a:buFont typeface="Arial" pitchFamily="34" charset="0"/>
              <a:buChar char="•"/>
            </a:pPr>
            <a:r>
              <a:rPr lang="en-US" sz="1000" dirty="0" smtClean="0">
                <a:solidFill>
                  <a:schemeClr val="tx1"/>
                </a:solidFill>
              </a:rPr>
              <a:t>Seeds</a:t>
            </a:r>
          </a:p>
          <a:p>
            <a:pPr marL="115888" indent="-115888">
              <a:buFont typeface="Arial" pitchFamily="34" charset="0"/>
              <a:buChar char="•"/>
            </a:pPr>
            <a:r>
              <a:rPr lang="en-US" sz="1000" dirty="0" smtClean="0">
                <a:solidFill>
                  <a:schemeClr val="tx1"/>
                </a:solidFill>
              </a:rPr>
              <a:t>Baggies and paper towels for seed germination</a:t>
            </a:r>
          </a:p>
          <a:p>
            <a:pPr marL="115888" indent="-115888">
              <a:buFont typeface="Arial" pitchFamily="34" charset="0"/>
              <a:buChar char="•"/>
            </a:pPr>
            <a:r>
              <a:rPr lang="en-US" sz="1000" dirty="0" smtClean="0">
                <a:solidFill>
                  <a:schemeClr val="tx1"/>
                </a:solidFill>
              </a:rPr>
              <a:t>Magnifying glass</a:t>
            </a:r>
          </a:p>
          <a:p>
            <a:pPr marL="115888" indent="-115888">
              <a:buFont typeface="Arial" pitchFamily="34" charset="0"/>
              <a:buChar char="•"/>
            </a:pPr>
            <a:r>
              <a:rPr lang="en-US" sz="1000" dirty="0" smtClean="0">
                <a:solidFill>
                  <a:schemeClr val="tx1"/>
                </a:solidFill>
              </a:rPr>
              <a:t>Microscope</a:t>
            </a:r>
          </a:p>
          <a:p>
            <a:pPr marL="115888" indent="-115888">
              <a:buFont typeface="Arial" pitchFamily="34" charset="0"/>
              <a:buChar char="•"/>
            </a:pPr>
            <a:r>
              <a:rPr lang="en-US" sz="1000" dirty="0" smtClean="0">
                <a:solidFill>
                  <a:schemeClr val="tx1"/>
                </a:solidFill>
              </a:rPr>
              <a:t>Graduated cylinder for measuring water</a:t>
            </a:r>
          </a:p>
          <a:p>
            <a:pPr marL="115888" indent="-115888">
              <a:buFont typeface="Arial" pitchFamily="34" charset="0"/>
              <a:buChar char="•"/>
            </a:pPr>
            <a:r>
              <a:rPr lang="en-US" sz="1000" dirty="0" smtClean="0">
                <a:solidFill>
                  <a:schemeClr val="tx1"/>
                </a:solidFill>
              </a:rPr>
              <a:t>Device for measuring plant</a:t>
            </a:r>
          </a:p>
          <a:p>
            <a:pPr marL="115888" indent="-115888">
              <a:buFont typeface="Arial" pitchFamily="34" charset="0"/>
              <a:buChar char="•"/>
            </a:pPr>
            <a:r>
              <a:rPr lang="en-US" sz="1000" dirty="0" smtClean="0">
                <a:solidFill>
                  <a:schemeClr val="tx1"/>
                </a:solidFill>
              </a:rPr>
              <a:t>Observation journal</a:t>
            </a:r>
          </a:p>
        </p:txBody>
      </p:sp>
      <p:sp>
        <p:nvSpPr>
          <p:cNvPr id="27" name="Rectangle 26"/>
          <p:cNvSpPr/>
          <p:nvPr/>
        </p:nvSpPr>
        <p:spPr>
          <a:xfrm>
            <a:off x="4267200" y="5543550"/>
            <a:ext cx="3505200" cy="861774"/>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r>
              <a:rPr lang="en-US" sz="1000" dirty="0" smtClean="0">
                <a:solidFill>
                  <a:schemeClr val="tx1"/>
                </a:solidFill>
              </a:rPr>
              <a:t>Have students compile data and report to the class their conclusions of the project. Encourage them to include graphs and other visuals that help support their conclusions. </a:t>
            </a:r>
            <a:r>
              <a:rPr lang="en-US" sz="1000" dirty="0" smtClean="0">
                <a:solidFill>
                  <a:schemeClr val="tx1"/>
                </a:solidFill>
              </a:rPr>
              <a:t>Reviewing </a:t>
            </a:r>
            <a:r>
              <a:rPr lang="en-US" sz="1000" dirty="0" smtClean="0">
                <a:solidFill>
                  <a:schemeClr val="tx1"/>
                </a:solidFill>
              </a:rPr>
              <a:t>their observation journals is a good evaluation of their progress. Have students list or write a paragraph on what they learned.</a:t>
            </a:r>
          </a:p>
        </p:txBody>
      </p:sp>
      <p:sp>
        <p:nvSpPr>
          <p:cNvPr id="32" name="Rectangle 31"/>
          <p:cNvSpPr/>
          <p:nvPr/>
        </p:nvSpPr>
        <p:spPr>
          <a:xfrm>
            <a:off x="239324" y="7067550"/>
            <a:ext cx="990600" cy="246221"/>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ctr"/>
            <a:r>
              <a:rPr lang="en-US" sz="1000" dirty="0" smtClean="0">
                <a:solidFill>
                  <a:schemeClr val="tx1"/>
                </a:solidFill>
              </a:rPr>
              <a:t>None listed</a:t>
            </a:r>
            <a:endParaRPr lang="en-US" sz="1000" dirty="0">
              <a:solidFill>
                <a:schemeClr val="tx1"/>
              </a:solidFill>
            </a:endParaRPr>
          </a:p>
        </p:txBody>
      </p:sp>
      <p:sp>
        <p:nvSpPr>
          <p:cNvPr id="38" name="Rectangle 37"/>
          <p:cNvSpPr/>
          <p:nvPr/>
        </p:nvSpPr>
        <p:spPr>
          <a:xfrm>
            <a:off x="152400" y="6381750"/>
            <a:ext cx="4572000" cy="3016210"/>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r>
              <a:rPr lang="en-US" sz="1000" dirty="0" smtClean="0">
                <a:solidFill>
                  <a:schemeClr val="tx1"/>
                </a:solidFill>
              </a:rPr>
              <a:t>Soil is composed of humus and non-living material. A fertile soil, called loam, contains the basic needs for a plant to thrive. The needs that are provided by good soil are nutrients from decomposed animal and plant matter (humus), water and air. The non-living material is a result of the chemical and physical erosion of rocks as they are broken down over a long period of time. The particles range in size from coarse sand-size to very tiny clay particles. If a soil is too sandy, the pore space between the sand particles are too large, and the water and nutrients drain very quickly. If the soil is too clayey, the pore spaces are very small. The soil holds water so well that the plants suffer from lack of oxygen. Loam, on the other hand, has a good balance of the two previous types of soil, and silt, a soil with particles in between the size of sand and clay. Loam also has a high proportion of organic matter. Organic matter which has decomposed completely is called humus. It is the humus that provides a good growing environment. A soil rich in humus is a dark, crumbly, spongy material which provides the majority of nutrients, helps retain soil moisture and good aeration. The right combination of the organic and non-living materials allow for a good growing environment to take place. Decomposers, such as bacteria and fungi, are very important to provide the nutrients to the soil. Also, earthworms, ants, and rodents, just to name a few, play important roles in the mixing of the soil as well as providing needed nutrients.</a:t>
            </a:r>
            <a:endParaRPr lang="en-US" sz="1000" dirty="0">
              <a:solidFill>
                <a:schemeClr val="tx1"/>
              </a:solidFill>
            </a:endParaRPr>
          </a:p>
        </p:txBody>
      </p:sp>
      <p:sp>
        <p:nvSpPr>
          <p:cNvPr id="34" name="Rectangle 33"/>
          <p:cNvSpPr/>
          <p:nvPr/>
        </p:nvSpPr>
        <p:spPr>
          <a:xfrm>
            <a:off x="3048000" y="6229350"/>
            <a:ext cx="990600" cy="246221"/>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ctr"/>
            <a:r>
              <a:rPr lang="en-US" sz="1000" dirty="0" smtClean="0">
                <a:solidFill>
                  <a:schemeClr val="tx1"/>
                </a:solidFill>
              </a:rPr>
              <a:t>None listed</a:t>
            </a:r>
            <a:endParaRPr lang="en-US" sz="1000" dirty="0">
              <a:solidFill>
                <a:schemeClr val="tx1"/>
              </a:solidFill>
            </a:endParaRPr>
          </a:p>
        </p:txBody>
      </p:sp>
      <p:sp>
        <p:nvSpPr>
          <p:cNvPr id="35" name="Rectangle 34"/>
          <p:cNvSpPr/>
          <p:nvPr/>
        </p:nvSpPr>
        <p:spPr>
          <a:xfrm>
            <a:off x="5867400" y="5238750"/>
            <a:ext cx="990600" cy="246221"/>
          </a:xfrm>
          <a:prstGeom prst="rect">
            <a:avLst/>
          </a:prstGeom>
          <a:solidFill>
            <a:schemeClr val="bg1"/>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wrap="square" rtlCol="0" anchor="t" anchorCtr="0">
            <a:spAutoFit/>
          </a:bodyPr>
          <a:lstStyle/>
          <a:p>
            <a:pPr algn="ctr"/>
            <a:r>
              <a:rPr lang="en-US" sz="1000" dirty="0" smtClean="0">
                <a:solidFill>
                  <a:schemeClr val="tx1"/>
                </a:solidFill>
              </a:rPr>
              <a:t>None listed</a:t>
            </a:r>
            <a:endParaRPr lang="en-US" sz="1000" dirty="0">
              <a:solidFill>
                <a:schemeClr val="tx1"/>
              </a:solidFill>
            </a:endParaRPr>
          </a:p>
        </p:txBody>
      </p:sp>
      <p:sp>
        <p:nvSpPr>
          <p:cNvPr id="9" name="Rectangle 8"/>
          <p:cNvSpPr/>
          <p:nvPr/>
        </p:nvSpPr>
        <p:spPr>
          <a:xfrm>
            <a:off x="0" y="3352800"/>
            <a:ext cx="9144000" cy="1809750"/>
          </a:xfrm>
          <a:prstGeom prst="rect">
            <a:avLst/>
          </a:prstGeom>
          <a:solidFill>
            <a:srgbClr val="482E0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3429000"/>
            <a:ext cx="9182100" cy="1657350"/>
          </a:xfrm>
          <a:prstGeom prst="rect">
            <a:avLst/>
          </a:prstGeom>
          <a:blipFill>
            <a:blip r:embed="rId2" cstate="print"/>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663300"/>
                </a:solidFill>
              </a:rPr>
              <a:t> </a:t>
            </a:r>
            <a:r>
              <a:rPr lang="en-US" dirty="0" err="1" smtClean="0">
                <a:solidFill>
                  <a:srgbClr val="663300"/>
                </a:solidFill>
              </a:rPr>
              <a:t>Inse</a:t>
            </a:r>
            <a:endParaRPr lang="en-US" dirty="0">
              <a:solidFill>
                <a:srgbClr val="663300"/>
              </a:solidFill>
            </a:endParaRPr>
          </a:p>
        </p:txBody>
      </p:sp>
      <p:sp>
        <p:nvSpPr>
          <p:cNvPr id="17" name="Flowchart: Document 16">
            <a:hlinkClick r:id="" action="ppaction://noaction" highlightClick="1"/>
          </p:cNvPr>
          <p:cNvSpPr/>
          <p:nvPr/>
        </p:nvSpPr>
        <p:spPr>
          <a:xfrm>
            <a:off x="152400" y="3648456"/>
            <a:ext cx="1097280" cy="87782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Objective</a:t>
            </a:r>
            <a:endParaRPr lang="en-US" sz="1200" b="1" dirty="0">
              <a:solidFill>
                <a:srgbClr val="663300"/>
              </a:solidFill>
              <a:latin typeface="Arial Rounded MT Bold" pitchFamily="34" charset="0"/>
            </a:endParaRPr>
          </a:p>
        </p:txBody>
      </p:sp>
      <p:sp>
        <p:nvSpPr>
          <p:cNvPr id="18" name="Flowchart: Document 17">
            <a:hlinkClick r:id="" action="ppaction://noaction" highlightClick="1"/>
          </p:cNvPr>
          <p:cNvSpPr/>
          <p:nvPr/>
        </p:nvSpPr>
        <p:spPr>
          <a:xfrm>
            <a:off x="2733040" y="3648456"/>
            <a:ext cx="1097280" cy="87782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Materials and</a:t>
            </a:r>
          </a:p>
          <a:p>
            <a:pPr algn="ctr"/>
            <a:r>
              <a:rPr lang="en-US" sz="1200" b="1" dirty="0" smtClean="0">
                <a:solidFill>
                  <a:srgbClr val="663300"/>
                </a:solidFill>
                <a:latin typeface="Arial Rounded MT Bold" pitchFamily="34" charset="0"/>
              </a:rPr>
              <a:t>Equipment</a:t>
            </a:r>
            <a:endParaRPr lang="en-US" sz="1200" b="1" dirty="0">
              <a:solidFill>
                <a:srgbClr val="663300"/>
              </a:solidFill>
              <a:latin typeface="Arial Rounded MT Bold" pitchFamily="34" charset="0"/>
            </a:endParaRPr>
          </a:p>
        </p:txBody>
      </p:sp>
      <p:sp>
        <p:nvSpPr>
          <p:cNvPr id="19" name="Flowchart: Document 18">
            <a:hlinkClick r:id="" action="ppaction://noaction" highlightClick="1"/>
          </p:cNvPr>
          <p:cNvSpPr/>
          <p:nvPr/>
        </p:nvSpPr>
        <p:spPr>
          <a:xfrm>
            <a:off x="4023360" y="3648456"/>
            <a:ext cx="1097280" cy="87782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Time</a:t>
            </a:r>
            <a:endParaRPr lang="en-US" sz="1200" b="1" dirty="0">
              <a:solidFill>
                <a:srgbClr val="663300"/>
              </a:solidFill>
              <a:latin typeface="Arial Rounded MT Bold" pitchFamily="34" charset="0"/>
            </a:endParaRPr>
          </a:p>
        </p:txBody>
      </p:sp>
      <p:sp>
        <p:nvSpPr>
          <p:cNvPr id="20" name="Flowchart: Document 19">
            <a:hlinkClick r:id="" action="ppaction://noaction" highlightClick="1"/>
          </p:cNvPr>
          <p:cNvSpPr/>
          <p:nvPr/>
        </p:nvSpPr>
        <p:spPr>
          <a:xfrm>
            <a:off x="5313680" y="3648456"/>
            <a:ext cx="1097280" cy="87782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Procedures</a:t>
            </a:r>
            <a:endParaRPr lang="en-US" sz="1200" b="1" dirty="0">
              <a:solidFill>
                <a:srgbClr val="663300"/>
              </a:solidFill>
              <a:latin typeface="Arial Rounded MT Bold" pitchFamily="34" charset="0"/>
            </a:endParaRPr>
          </a:p>
        </p:txBody>
      </p:sp>
      <p:sp>
        <p:nvSpPr>
          <p:cNvPr id="21" name="Flowchart: Document 20">
            <a:hlinkClick r:id="" action="ppaction://noaction" highlightClick="1"/>
          </p:cNvPr>
          <p:cNvSpPr/>
          <p:nvPr/>
        </p:nvSpPr>
        <p:spPr>
          <a:xfrm>
            <a:off x="6604000" y="3648456"/>
            <a:ext cx="1097280" cy="87782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Assessment</a:t>
            </a:r>
            <a:endParaRPr lang="en-US" sz="1200" b="1" dirty="0">
              <a:solidFill>
                <a:srgbClr val="663300"/>
              </a:solidFill>
              <a:latin typeface="Arial Rounded MT Bold" pitchFamily="34" charset="0"/>
            </a:endParaRPr>
          </a:p>
        </p:txBody>
      </p:sp>
      <p:sp>
        <p:nvSpPr>
          <p:cNvPr id="22" name="Flowchart: Document 21">
            <a:hlinkClick r:id="" action="ppaction://noaction" highlightClick="1"/>
          </p:cNvPr>
          <p:cNvSpPr/>
          <p:nvPr/>
        </p:nvSpPr>
        <p:spPr>
          <a:xfrm>
            <a:off x="7894320" y="3648456"/>
            <a:ext cx="1097280" cy="87782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Further</a:t>
            </a:r>
          </a:p>
          <a:p>
            <a:pPr algn="ctr"/>
            <a:r>
              <a:rPr lang="en-US" sz="1200" b="1" dirty="0" smtClean="0">
                <a:solidFill>
                  <a:srgbClr val="663300"/>
                </a:solidFill>
                <a:latin typeface="Arial Rounded MT Bold" pitchFamily="34" charset="0"/>
              </a:rPr>
              <a:t>Challenges</a:t>
            </a:r>
            <a:endParaRPr lang="en-US" sz="1200" b="1" dirty="0">
              <a:solidFill>
                <a:srgbClr val="663300"/>
              </a:solidFill>
              <a:latin typeface="Arial Rounded MT Bold" pitchFamily="34" charset="0"/>
            </a:endParaRPr>
          </a:p>
        </p:txBody>
      </p:sp>
      <p:sp>
        <p:nvSpPr>
          <p:cNvPr id="31" name="Flowchart: Document 30">
            <a:hlinkClick r:id="" action="ppaction://noaction" highlightClick="1"/>
          </p:cNvPr>
          <p:cNvSpPr/>
          <p:nvPr/>
        </p:nvSpPr>
        <p:spPr>
          <a:xfrm>
            <a:off x="1442720" y="3648456"/>
            <a:ext cx="1097280" cy="878541"/>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Overview</a:t>
            </a:r>
            <a:endParaRPr lang="en-US" sz="1200" b="1" dirty="0">
              <a:solidFill>
                <a:srgbClr val="663300"/>
              </a:solidFill>
              <a:latin typeface="Arial Rounded MT Bold" pitchFamily="34" charset="0"/>
            </a:endParaRPr>
          </a:p>
        </p:txBody>
      </p:sp>
      <p:sp>
        <p:nvSpPr>
          <p:cNvPr id="30" name="Flowchart: Document 29">
            <a:hlinkClick r:id="" action="ppaction://noaction" highlightClick="1"/>
          </p:cNvPr>
          <p:cNvSpPr/>
          <p:nvPr/>
        </p:nvSpPr>
        <p:spPr>
          <a:xfrm>
            <a:off x="2286000" y="4648647"/>
            <a:ext cx="1828800" cy="36347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Teaching Suggestions</a:t>
            </a:r>
            <a:endParaRPr lang="en-US" sz="1200" b="1" dirty="0">
              <a:solidFill>
                <a:srgbClr val="663300"/>
              </a:solidFill>
              <a:latin typeface="Arial Rounded MT Bold" pitchFamily="34" charset="0"/>
            </a:endParaRPr>
          </a:p>
        </p:txBody>
      </p:sp>
      <p:sp>
        <p:nvSpPr>
          <p:cNvPr id="33" name="Flowchart: Document 32">
            <a:hlinkClick r:id="" action="ppaction://noaction" highlightClick="1"/>
          </p:cNvPr>
          <p:cNvSpPr/>
          <p:nvPr/>
        </p:nvSpPr>
        <p:spPr>
          <a:xfrm>
            <a:off x="5334000" y="4629150"/>
            <a:ext cx="1828800" cy="363474"/>
          </a:xfrm>
          <a:prstGeom prst="flowChartDocument">
            <a:avLst/>
          </a:prstGeom>
          <a:solidFill>
            <a:schemeClr val="accent3">
              <a:lumMod val="60000"/>
              <a:lumOff val="40000"/>
            </a:schemeClr>
          </a:solidFill>
          <a:ln>
            <a:noFill/>
          </a:ln>
          <a:effectLst>
            <a:outerShdw blurRad="50800" dist="38100" dir="2700000" algn="tl" rotWithShape="0">
              <a:prstClr val="black">
                <a:alpha val="40000"/>
              </a:prstClr>
            </a:outerShdw>
          </a:effectLst>
          <a:scene3d>
            <a:camera prst="orthographicFront"/>
            <a:lightRig rig="threePt" dir="t"/>
          </a:scene3d>
          <a:sp3d>
            <a:bevelT/>
            <a:bevelB/>
          </a:sp3d>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US" sz="1200" b="1" dirty="0" smtClean="0">
                <a:solidFill>
                  <a:srgbClr val="663300"/>
                </a:solidFill>
                <a:latin typeface="Arial Rounded MT Bold" pitchFamily="34" charset="0"/>
              </a:rPr>
              <a:t>Safety Note</a:t>
            </a:r>
            <a:endParaRPr lang="en-US" sz="1200" b="1" dirty="0">
              <a:solidFill>
                <a:srgbClr val="663300"/>
              </a:solidFill>
              <a:latin typeface="Arial Rounded MT Bold" pitchFamily="34" charset="0"/>
            </a:endParaRPr>
          </a:p>
        </p:txBody>
      </p:sp>
      <p:pic>
        <p:nvPicPr>
          <p:cNvPr id="2" name="Picture 1"/>
          <p:cNvPicPr>
            <a:picLocks noChangeAspect="1"/>
          </p:cNvPicPr>
          <p:nvPr/>
        </p:nvPicPr>
        <p:blipFill rotWithShape="1">
          <a:blip r:embed="rId3" cstate="print">
            <a:extLst>
              <a:ext uri="{28A0092B-C50C-407E-A947-70E740481C1C}">
                <a14:useLocalDpi xmlns:a14="http://schemas.microsoft.com/office/drawing/2010/main" xmlns="" val="0"/>
              </a:ext>
            </a:extLst>
          </a:blip>
          <a:srcRect r="672"/>
          <a:stretch/>
        </p:blipFill>
        <p:spPr>
          <a:xfrm>
            <a:off x="6092197" y="666750"/>
            <a:ext cx="2103120" cy="253960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4" presetClass="path" presetSubtype="0" accel="50000" decel="50000" fill="hold" grpId="0" nodeType="clickEffect">
                                  <p:stCondLst>
                                    <p:cond delay="0"/>
                                  </p:stCondLst>
                                  <p:childTnLst>
                                    <p:animMotion origin="layout" path="M 3.33333E-6 4.67613E-6 L 0.01666 -0.65145 " pathEditMode="relative" rAng="0" ptsTypes="AA">
                                      <p:cBhvr>
                                        <p:cTn id="6" dur="2000" fill="hold"/>
                                        <p:tgtEl>
                                          <p:spTgt spid="32"/>
                                        </p:tgtEl>
                                        <p:attrNameLst>
                                          <p:attrName>ppt_x</p:attrName>
                                          <p:attrName>ppt_y</p:attrName>
                                        </p:attrNameLst>
                                      </p:cBhvr>
                                      <p:rCtr x="8" y="-326"/>
                                    </p:animMotion>
                                  </p:childTnLst>
                                  <p:subTnLst>
                                    <p:set>
                                      <p:cBhvr override="childStyle">
                                        <p:cTn dur="1" fill="hold" display="0" masterRel="nextClick" afterEffect="1"/>
                                        <p:tgtEl>
                                          <p:spTgt spid="32"/>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17"/>
                    </p:tgtEl>
                  </p:cond>
                </p:stCondLst>
                <p:endSync evt="end" delay="0">
                  <p:rtn val="all"/>
                </p:endSync>
                <p:childTnLst>
                  <p:par>
                    <p:cTn id="8" fill="hold">
                      <p:stCondLst>
                        <p:cond delay="0"/>
                      </p:stCondLst>
                      <p:childTnLst>
                        <p:par>
                          <p:cTn id="9" fill="hold">
                            <p:stCondLst>
                              <p:cond delay="0"/>
                            </p:stCondLst>
                            <p:childTnLst>
                              <p:par>
                                <p:cTn id="10" presetID="64" presetClass="path" presetSubtype="0" accel="50000" decel="50000" fill="hold" grpId="0" nodeType="clickEffect">
                                  <p:stCondLst>
                                    <p:cond delay="0"/>
                                  </p:stCondLst>
                                  <p:childTnLst>
                                    <p:animMotion origin="layout" path="M 3.33333E-6 -1.39155E-6 L 3.33333E-6 -0.49799 " pathEditMode="relative" rAng="0" ptsTypes="AA">
                                      <p:cBhvr>
                                        <p:cTn id="11" dur="2000" fill="hold"/>
                                        <p:tgtEl>
                                          <p:spTgt spid="24"/>
                                        </p:tgtEl>
                                        <p:attrNameLst>
                                          <p:attrName>ppt_x</p:attrName>
                                          <p:attrName>ppt_y</p:attrName>
                                        </p:attrNameLst>
                                      </p:cBhvr>
                                      <p:rCtr x="0" y="-24900"/>
                                    </p:animMotion>
                                  </p:childTnLst>
                                  <p:subTnLst>
                                    <p:set>
                                      <p:cBhvr override="childStyle">
                                        <p:cTn dur="1" fill="hold" display="0" masterRel="nextClick" afterEffect="1"/>
                                        <p:tgtEl>
                                          <p:spTgt spid="24"/>
                                        </p:tgtEl>
                                        <p:attrNameLst>
                                          <p:attrName>style.visibility</p:attrName>
                                        </p:attrNameLst>
                                      </p:cBhvr>
                                      <p:to>
                                        <p:strVal val="hidden"/>
                                      </p:to>
                                    </p:set>
                                  </p:subTnLst>
                                </p:cTn>
                              </p:par>
                            </p:childTnLst>
                          </p:cTn>
                        </p:par>
                      </p:childTnLst>
                    </p:cTn>
                  </p:par>
                </p:childTnLst>
              </p:cTn>
              <p:nextCondLst>
                <p:cond evt="onClick" delay="0">
                  <p:tgtEl>
                    <p:spTgt spid="17"/>
                  </p:tgtEl>
                </p:cond>
              </p:nextCondLst>
            </p:seq>
            <p:seq concurrent="1" nextAc="seek">
              <p:cTn id="12" restart="whenNotActive" fill="hold" evtFilter="cancelBubble" nodeType="interactiveSeq">
                <p:stCondLst>
                  <p:cond evt="onClick" delay="0">
                    <p:tgtEl>
                      <p:spTgt spid="18"/>
                    </p:tgtEl>
                  </p:cond>
                </p:stCondLst>
                <p:endSync evt="end" delay="0">
                  <p:rtn val="all"/>
                </p:endSync>
                <p:childTnLst>
                  <p:par>
                    <p:cTn id="13" fill="hold">
                      <p:stCondLst>
                        <p:cond delay="0"/>
                      </p:stCondLst>
                      <p:childTnLst>
                        <p:par>
                          <p:cTn id="14" fill="hold">
                            <p:stCondLst>
                              <p:cond delay="0"/>
                            </p:stCondLst>
                            <p:childTnLst>
                              <p:par>
                                <p:cTn id="15" presetID="64" presetClass="path" presetSubtype="0" accel="50000" decel="50000" fill="hold" grpId="0" nodeType="clickEffect">
                                  <p:stCondLst>
                                    <p:cond delay="0"/>
                                  </p:stCondLst>
                                  <p:childTnLst>
                                    <p:animMotion origin="layout" path="M -4.16667E-6 4.93827E-6 L -0.00052 -0.89784 " pathEditMode="relative" rAng="0" ptsTypes="AA">
                                      <p:cBhvr>
                                        <p:cTn id="16" dur="2000" fill="hold"/>
                                        <p:tgtEl>
                                          <p:spTgt spid="25"/>
                                        </p:tgtEl>
                                        <p:attrNameLst>
                                          <p:attrName>ppt_x</p:attrName>
                                          <p:attrName>ppt_y</p:attrName>
                                        </p:attrNameLst>
                                      </p:cBhvr>
                                      <p:rCtr x="-35" y="-44907"/>
                                    </p:animMotion>
                                  </p:childTnLst>
                                  <p:subTnLst>
                                    <p:set>
                                      <p:cBhvr override="childStyle">
                                        <p:cTn dur="1" fill="hold" display="0" masterRel="nextClick" afterEffect="1"/>
                                        <p:tgtEl>
                                          <p:spTgt spid="25"/>
                                        </p:tgtEl>
                                        <p:attrNameLst>
                                          <p:attrName>style.visibility</p:attrName>
                                        </p:attrNameLst>
                                      </p:cBhvr>
                                      <p:to>
                                        <p:strVal val="hidden"/>
                                      </p:to>
                                    </p:set>
                                  </p:subTnLst>
                                </p:cTn>
                              </p:par>
                            </p:childTnLst>
                          </p:cTn>
                        </p:par>
                      </p:childTnLst>
                    </p:cTn>
                  </p:par>
                </p:childTnLst>
              </p:cTn>
              <p:nextCondLst>
                <p:cond evt="onClick" delay="0">
                  <p:tgtEl>
                    <p:spTgt spid="18"/>
                  </p:tgtEl>
                </p:cond>
              </p:nextCondLst>
            </p:seq>
            <p:seq concurrent="1" nextAc="seek">
              <p:cTn id="17" restart="whenNotActive" fill="hold" evtFilter="cancelBubble" nodeType="interactiveSeq">
                <p:stCondLst>
                  <p:cond evt="onClick" delay="0">
                    <p:tgtEl>
                      <p:spTgt spid="19"/>
                    </p:tgtEl>
                  </p:cond>
                </p:stCondLst>
                <p:endSync evt="end" delay="0">
                  <p:rtn val="all"/>
                </p:endSync>
                <p:childTnLst>
                  <p:par>
                    <p:cTn id="18" fill="hold">
                      <p:stCondLst>
                        <p:cond delay="0"/>
                      </p:stCondLst>
                      <p:childTnLst>
                        <p:par>
                          <p:cTn id="19" fill="hold">
                            <p:stCondLst>
                              <p:cond delay="0"/>
                            </p:stCondLst>
                            <p:childTnLst>
                              <p:par>
                                <p:cTn id="20" presetID="64" presetClass="path" presetSubtype="0" accel="50000" decel="50000" fill="hold" grpId="0" nodeType="clickEffect">
                                  <p:stCondLst>
                                    <p:cond delay="0"/>
                                  </p:stCondLst>
                                  <p:childTnLst>
                                    <p:animMotion origin="layout" path="M 0 -2.60105E-6 L -0.05417 -0.45325 " pathEditMode="relative" rAng="0" ptsTypes="AA">
                                      <p:cBhvr>
                                        <p:cTn id="21" dur="2000" fill="hold"/>
                                        <p:tgtEl>
                                          <p:spTgt spid="26"/>
                                        </p:tgtEl>
                                        <p:attrNameLst>
                                          <p:attrName>ppt_x</p:attrName>
                                          <p:attrName>ppt_y</p:attrName>
                                        </p:attrNameLst>
                                      </p:cBhvr>
                                      <p:rCtr x="-2708" y="-22678"/>
                                    </p:animMotion>
                                  </p:childTnLst>
                                  <p:subTnLst>
                                    <p:set>
                                      <p:cBhvr override="childStyle">
                                        <p:cTn dur="1" fill="hold" display="0" masterRel="nextClick" afterEffect="1"/>
                                        <p:tgtEl>
                                          <p:spTgt spid="26"/>
                                        </p:tgtEl>
                                        <p:attrNameLst>
                                          <p:attrName>style.visibility</p:attrName>
                                        </p:attrNameLst>
                                      </p:cBhvr>
                                      <p:to>
                                        <p:strVal val="hidden"/>
                                      </p:to>
                                    </p:set>
                                  </p:subTnLst>
                                </p:cTn>
                              </p:par>
                            </p:childTnLst>
                          </p:cTn>
                        </p:par>
                      </p:childTnLst>
                    </p:cTn>
                  </p:par>
                </p:childTnLst>
              </p:cTn>
              <p:nextCondLst>
                <p:cond evt="onClick" delay="0">
                  <p:tgtEl>
                    <p:spTgt spid="19"/>
                  </p:tgtEl>
                </p:cond>
              </p:nextCondLst>
            </p:seq>
            <p:seq concurrent="1" nextAc="seek">
              <p:cTn id="22" restart="whenNotActive" fill="hold" evtFilter="cancelBubble" nodeType="interactiveSeq">
                <p:stCondLst>
                  <p:cond evt="onClick" delay="0">
                    <p:tgtEl>
                      <p:spTgt spid="21"/>
                    </p:tgtEl>
                  </p:cond>
                </p:stCondLst>
                <p:endSync evt="end" delay="0">
                  <p:rtn val="all"/>
                </p:endSync>
                <p:childTnLst>
                  <p:par>
                    <p:cTn id="23" fill="hold">
                      <p:stCondLst>
                        <p:cond delay="0"/>
                      </p:stCondLst>
                      <p:childTnLst>
                        <p:par>
                          <p:cTn id="24" fill="hold">
                            <p:stCondLst>
                              <p:cond delay="0"/>
                            </p:stCondLst>
                            <p:childTnLst>
                              <p:par>
                                <p:cTn id="25" presetID="64" presetClass="path" presetSubtype="0" accel="50000" decel="50000" fill="hold" grpId="0" nodeType="clickEffect">
                                  <p:stCondLst>
                                    <p:cond delay="0"/>
                                  </p:stCondLst>
                                  <p:childTnLst>
                                    <p:animMotion origin="layout" path="M -3.33333E-6 -3.20988E-6 L -0.36666 -0.6321 " pathEditMode="relative" rAng="0" ptsTypes="AA">
                                      <p:cBhvr>
                                        <p:cTn id="26" dur="2000" fill="hold"/>
                                        <p:tgtEl>
                                          <p:spTgt spid="27"/>
                                        </p:tgtEl>
                                        <p:attrNameLst>
                                          <p:attrName>ppt_x</p:attrName>
                                          <p:attrName>ppt_y</p:attrName>
                                        </p:attrNameLst>
                                      </p:cBhvr>
                                      <p:rCtr x="-18333" y="-31605"/>
                                    </p:animMotion>
                                  </p:childTnLst>
                                  <p:subTnLst>
                                    <p:set>
                                      <p:cBhvr override="childStyle">
                                        <p:cTn dur="1" fill="hold" display="0" masterRel="nextClick" afterEffect="1"/>
                                        <p:tgtEl>
                                          <p:spTgt spid="27"/>
                                        </p:tgtEl>
                                        <p:attrNameLst>
                                          <p:attrName>style.visibility</p:attrName>
                                        </p:attrNameLst>
                                      </p:cBhvr>
                                      <p:to>
                                        <p:strVal val="hidden"/>
                                      </p:to>
                                    </p:set>
                                  </p:subTnLst>
                                </p:cTn>
                              </p:par>
                            </p:childTnLst>
                          </p:cTn>
                        </p:par>
                      </p:childTnLst>
                    </p:cTn>
                  </p:par>
                </p:childTnLst>
              </p:cTn>
              <p:nextCondLst>
                <p:cond evt="onClick" delay="0">
                  <p:tgtEl>
                    <p:spTgt spid="21"/>
                  </p:tgtEl>
                </p:cond>
              </p:nextCondLst>
            </p:seq>
            <p:seq concurrent="1" nextAc="seek">
              <p:cTn id="27" restart="whenNotActive" fill="hold" evtFilter="cancelBubble" nodeType="interactiveSeq">
                <p:stCondLst>
                  <p:cond evt="onClick" delay="0">
                    <p:tgtEl>
                      <p:spTgt spid="22"/>
                    </p:tgtEl>
                  </p:cond>
                </p:stCondLst>
                <p:endSync evt="end" delay="0">
                  <p:rtn val="all"/>
                </p:endSync>
                <p:childTnLst>
                  <p:par>
                    <p:cTn id="28" fill="hold">
                      <p:stCondLst>
                        <p:cond delay="0"/>
                      </p:stCondLst>
                      <p:childTnLst>
                        <p:par>
                          <p:cTn id="29" fill="hold">
                            <p:stCondLst>
                              <p:cond delay="0"/>
                            </p:stCondLst>
                            <p:childTnLst>
                              <p:par>
                                <p:cTn id="30" presetID="64" presetClass="path" presetSubtype="0" accel="50000" decel="50000" fill="hold" grpId="0" nodeType="clickEffect">
                                  <p:stCondLst>
                                    <p:cond delay="0"/>
                                  </p:stCondLst>
                                  <p:childTnLst>
                                    <p:animMotion origin="layout" path="M -3.33333E-6 -8.64198E-7 L -0.6375 -0.88642 " pathEditMode="relative" rAng="0" ptsTypes="AA">
                                      <p:cBhvr>
                                        <p:cTn id="31" dur="2000" fill="hold"/>
                                        <p:tgtEl>
                                          <p:spTgt spid="28"/>
                                        </p:tgtEl>
                                        <p:attrNameLst>
                                          <p:attrName>ppt_x</p:attrName>
                                          <p:attrName>ppt_y</p:attrName>
                                        </p:attrNameLst>
                                      </p:cBhvr>
                                      <p:rCtr x="-31875" y="-44321"/>
                                    </p:animMotion>
                                  </p:childTnLst>
                                  <p:subTnLst>
                                    <p:set>
                                      <p:cBhvr override="childStyle">
                                        <p:cTn dur="1" fill="hold" display="0" masterRel="nextClick" afterEffect="1"/>
                                        <p:tgtEl>
                                          <p:spTgt spid="28"/>
                                        </p:tgtEl>
                                        <p:attrNameLst>
                                          <p:attrName>style.visibility</p:attrName>
                                        </p:attrNameLst>
                                      </p:cBhvr>
                                      <p:to>
                                        <p:strVal val="hidden"/>
                                      </p:to>
                                    </p:set>
                                  </p:subTnLst>
                                </p:cTn>
                              </p:par>
                            </p:childTnLst>
                          </p:cTn>
                        </p:par>
                      </p:childTnLst>
                    </p:cTn>
                  </p:par>
                </p:childTnLst>
              </p:cTn>
              <p:nextCondLst>
                <p:cond evt="onClick" delay="0">
                  <p:tgtEl>
                    <p:spTgt spid="22"/>
                  </p:tgtEl>
                </p:cond>
              </p:nextCondLst>
            </p:seq>
            <p:seq concurrent="1" nextAc="seek">
              <p:cTn id="32" restart="whenNotActive" fill="hold" evtFilter="cancelBubble" nodeType="interactiveSeq">
                <p:stCondLst>
                  <p:cond evt="onClick" delay="0">
                    <p:tgtEl>
                      <p:spTgt spid="20"/>
                    </p:tgtEl>
                  </p:cond>
                </p:stCondLst>
                <p:endSync evt="end" delay="0">
                  <p:rtn val="all"/>
                </p:endSync>
                <p:childTnLst>
                  <p:par>
                    <p:cTn id="33" fill="hold">
                      <p:stCondLst>
                        <p:cond delay="0"/>
                      </p:stCondLst>
                      <p:childTnLst>
                        <p:par>
                          <p:cTn id="34" fill="hold">
                            <p:stCondLst>
                              <p:cond delay="0"/>
                            </p:stCondLst>
                            <p:childTnLst>
                              <p:par>
                                <p:cTn id="35" presetID="35" presetClass="path" presetSubtype="0" accel="50000" decel="50000" fill="hold" grpId="0" nodeType="clickEffect">
                                  <p:stCondLst>
                                    <p:cond delay="0"/>
                                  </p:stCondLst>
                                  <p:childTnLst>
                                    <p:animMotion origin="layout" path="M 3.33333E-6 2.22222E-6 L -0.45834 -0.08148 " pathEditMode="relative" rAng="0" ptsTypes="AA">
                                      <p:cBhvr>
                                        <p:cTn id="36" dur="2000" fill="hold"/>
                                        <p:tgtEl>
                                          <p:spTgt spid="13"/>
                                        </p:tgtEl>
                                        <p:attrNameLst>
                                          <p:attrName>ppt_x</p:attrName>
                                          <p:attrName>ppt_y</p:attrName>
                                        </p:attrNameLst>
                                      </p:cBhvr>
                                      <p:rCtr x="-22917" y="-4074"/>
                                    </p:animMotion>
                                  </p:childTnLst>
                                </p:cTn>
                              </p:par>
                            </p:childTnLst>
                          </p:cTn>
                        </p:par>
                      </p:childTnLst>
                    </p:cTn>
                  </p:par>
                  <p:par>
                    <p:cTn id="37" fill="hold">
                      <p:stCondLst>
                        <p:cond delay="indefinite"/>
                      </p:stCondLst>
                      <p:childTnLst>
                        <p:par>
                          <p:cTn id="38" fill="hold">
                            <p:stCondLst>
                              <p:cond delay="0"/>
                            </p:stCondLst>
                            <p:childTnLst>
                              <p:par>
                                <p:cTn id="39" presetID="1" presetClass="exit" presetSubtype="0" fill="hold" grpId="1" nodeType="clickEffect">
                                  <p:stCondLst>
                                    <p:cond delay="0"/>
                                  </p:stCondLst>
                                  <p:childTnLst>
                                    <p:set>
                                      <p:cBhvr>
                                        <p:cTn id="40" dur="1" fill="hold">
                                          <p:stCondLst>
                                            <p:cond delay="0"/>
                                          </p:stCondLst>
                                        </p:cTn>
                                        <p:tgtEl>
                                          <p:spTgt spid="13"/>
                                        </p:tgtEl>
                                        <p:attrNameLst>
                                          <p:attrName>style.visibility</p:attrName>
                                        </p:attrNameLst>
                                      </p:cBhvr>
                                      <p:to>
                                        <p:strVal val="hidden"/>
                                      </p:to>
                                    </p:set>
                                  </p:childTnLst>
                                </p:cTn>
                              </p:par>
                            </p:childTnLst>
                          </p:cTn>
                        </p:par>
                      </p:childTnLst>
                    </p:cTn>
                  </p:par>
                </p:childTnLst>
              </p:cTn>
              <p:nextCondLst>
                <p:cond evt="onClick" delay="0">
                  <p:tgtEl>
                    <p:spTgt spid="20"/>
                  </p:tgtEl>
                </p:cond>
              </p:nextCondLst>
            </p:seq>
            <p:seq concurrent="1" nextAc="seek">
              <p:cTn id="41" restart="whenNotActive" fill="hold" evtFilter="cancelBubble" nodeType="interactiveSeq">
                <p:stCondLst>
                  <p:cond evt="onClick" delay="0">
                    <p:tgtEl>
                      <p:spTgt spid="31"/>
                    </p:tgtEl>
                  </p:cond>
                </p:stCondLst>
                <p:endSync evt="end" delay="0">
                  <p:rtn val="all"/>
                </p:endSync>
                <p:childTnLst>
                  <p:par>
                    <p:cTn id="42" fill="hold">
                      <p:stCondLst>
                        <p:cond delay="0"/>
                      </p:stCondLst>
                      <p:childTnLst>
                        <p:par>
                          <p:cTn id="43" fill="hold">
                            <p:stCondLst>
                              <p:cond delay="0"/>
                            </p:stCondLst>
                            <p:childTnLst>
                              <p:par>
                                <p:cTn id="44" presetID="64" presetClass="path" presetSubtype="0" accel="50000" decel="50000" fill="hold" grpId="0" nodeType="clickEffect">
                                  <p:stCondLst>
                                    <p:cond delay="0"/>
                                  </p:stCondLst>
                                  <p:childTnLst>
                                    <p:animMotion origin="layout" path="M 3.33333E-6 -6.17284E-7 L 3.33333E-6 -1.1821 " pathEditMode="relative" rAng="0" ptsTypes="AA">
                                      <p:cBhvr>
                                        <p:cTn id="45" dur="2000" fill="hold"/>
                                        <p:tgtEl>
                                          <p:spTgt spid="38"/>
                                        </p:tgtEl>
                                        <p:attrNameLst>
                                          <p:attrName>ppt_x</p:attrName>
                                          <p:attrName>ppt_y</p:attrName>
                                        </p:attrNameLst>
                                      </p:cBhvr>
                                      <p:rCtr x="0" y="-59105"/>
                                    </p:animMotion>
                                  </p:childTnLst>
                                  <p:subTnLst>
                                    <p:set>
                                      <p:cBhvr override="childStyle">
                                        <p:cTn dur="1" fill="hold" display="0" masterRel="nextClick" afterEffect="1"/>
                                        <p:tgtEl>
                                          <p:spTgt spid="38"/>
                                        </p:tgtEl>
                                        <p:attrNameLst>
                                          <p:attrName>style.visibility</p:attrName>
                                        </p:attrNameLst>
                                      </p:cBhvr>
                                      <p:to>
                                        <p:strVal val="hidden"/>
                                      </p:to>
                                    </p:set>
                                  </p:subTnLst>
                                </p:cTn>
                              </p:par>
                            </p:childTnLst>
                          </p:cTn>
                        </p:par>
                      </p:childTnLst>
                    </p:cTn>
                  </p:par>
                </p:childTnLst>
              </p:cTn>
              <p:nextCondLst>
                <p:cond evt="onClick" delay="0">
                  <p:tgtEl>
                    <p:spTgt spid="31"/>
                  </p:tgtEl>
                </p:cond>
              </p:nextCondLst>
            </p:seq>
            <p:seq concurrent="1" nextAc="seek">
              <p:cTn id="46" restart="whenNotActive" fill="hold" evtFilter="cancelBubble" nodeType="interactiveSeq">
                <p:stCondLst>
                  <p:cond evt="onClick" delay="0">
                    <p:tgtEl>
                      <p:spTgt spid="30"/>
                    </p:tgtEl>
                  </p:cond>
                </p:stCondLst>
                <p:endSync evt="end" delay="0">
                  <p:rtn val="all"/>
                </p:endSync>
                <p:childTnLst>
                  <p:par>
                    <p:cTn id="47" fill="hold">
                      <p:stCondLst>
                        <p:cond delay="0"/>
                      </p:stCondLst>
                      <p:childTnLst>
                        <p:par>
                          <p:cTn id="48" fill="hold">
                            <p:stCondLst>
                              <p:cond delay="0"/>
                            </p:stCondLst>
                            <p:childTnLst>
                              <p:par>
                                <p:cTn id="49" presetID="64" presetClass="path" presetSubtype="0" accel="50000" decel="50000" fill="hold" grpId="0" nodeType="clickEffect">
                                  <p:stCondLst>
                                    <p:cond delay="0"/>
                                  </p:stCondLst>
                                  <p:childTnLst>
                                    <p:animMotion origin="layout" path="M 5.55112E-17 4.47393E-6 L -0.07083 -0.63098 " pathEditMode="relative" rAng="0" ptsTypes="AA">
                                      <p:cBhvr>
                                        <p:cTn id="50" dur="2000" fill="hold"/>
                                        <p:tgtEl>
                                          <p:spTgt spid="34"/>
                                        </p:tgtEl>
                                        <p:attrNameLst>
                                          <p:attrName>ppt_x</p:attrName>
                                          <p:attrName>ppt_y</p:attrName>
                                        </p:attrNameLst>
                                      </p:cBhvr>
                                      <p:rCtr x="-3542" y="-31564"/>
                                    </p:animMotion>
                                  </p:childTnLst>
                                  <p:subTnLst>
                                    <p:set>
                                      <p:cBhvr override="childStyle">
                                        <p:cTn dur="1" fill="hold" display="0" masterRel="nextClick" afterEffect="1"/>
                                        <p:tgtEl>
                                          <p:spTgt spid="34"/>
                                        </p:tgtEl>
                                        <p:attrNameLst>
                                          <p:attrName>style.visibility</p:attrName>
                                        </p:attrNameLst>
                                      </p:cBhvr>
                                      <p:to>
                                        <p:strVal val="hidden"/>
                                      </p:to>
                                    </p:set>
                                  </p:subTnLst>
                                </p:cTn>
                              </p:par>
                            </p:childTnLst>
                          </p:cTn>
                        </p:par>
                      </p:childTnLst>
                    </p:cTn>
                  </p:par>
                </p:childTnLst>
              </p:cTn>
              <p:nextCondLst>
                <p:cond evt="onClick" delay="0">
                  <p:tgtEl>
                    <p:spTgt spid="30"/>
                  </p:tgtEl>
                </p:cond>
              </p:nextCondLst>
            </p:seq>
            <p:seq concurrent="1" nextAc="seek">
              <p:cTn id="51" restart="whenNotActive" fill="hold" evtFilter="cancelBubble" nodeType="interactiveSeq">
                <p:stCondLst>
                  <p:cond evt="onClick" delay="0">
                    <p:tgtEl>
                      <p:spTgt spid="33"/>
                    </p:tgtEl>
                  </p:cond>
                </p:stCondLst>
                <p:endSync evt="end" delay="0">
                  <p:rtn val="all"/>
                </p:endSync>
                <p:childTnLst>
                  <p:par>
                    <p:cTn id="52" fill="hold">
                      <p:stCondLst>
                        <p:cond delay="0"/>
                      </p:stCondLst>
                      <p:childTnLst>
                        <p:par>
                          <p:cTn id="53" fill="hold">
                            <p:stCondLst>
                              <p:cond delay="0"/>
                            </p:stCondLst>
                            <p:childTnLst>
                              <p:par>
                                <p:cTn id="54" presetID="64" presetClass="path" presetSubtype="0" accel="50000" decel="50000" fill="hold" grpId="0" nodeType="clickEffect">
                                  <p:stCondLst>
                                    <p:cond delay="0"/>
                                  </p:stCondLst>
                                  <p:childTnLst>
                                    <p:animMotion origin="layout" path="M -3.33333E-6 -3.11516E-6 L -0.25416 -0.4418 " pathEditMode="relative" rAng="0" ptsTypes="AA">
                                      <p:cBhvr>
                                        <p:cTn id="55" dur="2000" fill="hold"/>
                                        <p:tgtEl>
                                          <p:spTgt spid="35"/>
                                        </p:tgtEl>
                                        <p:attrNameLst>
                                          <p:attrName>ppt_x</p:attrName>
                                          <p:attrName>ppt_y</p:attrName>
                                        </p:attrNameLst>
                                      </p:cBhvr>
                                      <p:rCtr x="-127" y="-221"/>
                                    </p:animMotion>
                                  </p:childTnLst>
                                  <p:subTnLst>
                                    <p:set>
                                      <p:cBhvr override="childStyle">
                                        <p:cTn dur="1" fill="hold" display="0" masterRel="nextClick" afterEffect="1"/>
                                        <p:tgtEl>
                                          <p:spTgt spid="35"/>
                                        </p:tgtEl>
                                        <p:attrNameLst>
                                          <p:attrName>style.visibility</p:attrName>
                                        </p:attrNameLst>
                                      </p:cBhvr>
                                      <p:to>
                                        <p:strVal val="hidden"/>
                                      </p:to>
                                    </p:set>
                                  </p:subTnLst>
                                </p:cTn>
                              </p:par>
                            </p:childTnLst>
                          </p:cTn>
                        </p:par>
                      </p:childTnLst>
                    </p:cTn>
                  </p:par>
                </p:childTnLst>
              </p:cTn>
              <p:nextCondLst>
                <p:cond evt="onClick" delay="0">
                  <p:tgtEl>
                    <p:spTgt spid="33"/>
                  </p:tgtEl>
                </p:cond>
              </p:nextCondLst>
            </p:seq>
          </p:childTnLst>
        </p:cTn>
      </p:par>
    </p:tnLst>
    <p:bldLst>
      <p:bldP spid="13" grpId="0" animBg="1"/>
      <p:bldP spid="13" grpId="1" animBg="1"/>
      <p:bldP spid="26" grpId="0" animBg="1"/>
      <p:bldP spid="28" grpId="0" animBg="1"/>
      <p:bldP spid="24" grpId="0" animBg="1"/>
      <p:bldP spid="25" grpId="0" animBg="1"/>
      <p:bldP spid="27" grpId="0" animBg="1"/>
      <p:bldP spid="32" grpId="0" animBg="1"/>
      <p:bldP spid="38" grpId="0" animBg="1"/>
      <p:bldP spid="34" grpId="0" animBg="1"/>
      <p:bldP spid="3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1129</TotalTime>
  <Words>992</Words>
  <Application>Microsoft Office PowerPoint</Application>
  <PresentationFormat>On-screen Show (16:9)</PresentationFormat>
  <Paragraphs>50</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WVGES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schleger</dc:creator>
  <cp:lastModifiedBy>repine</cp:lastModifiedBy>
  <cp:revision>118</cp:revision>
  <dcterms:created xsi:type="dcterms:W3CDTF">2013-05-01T18:57:47Z</dcterms:created>
  <dcterms:modified xsi:type="dcterms:W3CDTF">2016-03-08T05:53:47Z</dcterms:modified>
</cp:coreProperties>
</file>