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1E03"/>
    <a:srgbClr val="663300"/>
    <a:srgbClr val="4C2600"/>
    <a:srgbClr val="3D1F00"/>
    <a:srgbClr val="482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5" autoAdjust="0"/>
    <p:restoredTop sz="94676" autoAdjust="0"/>
  </p:normalViewPr>
  <p:slideViewPr>
    <p:cSldViewPr>
      <p:cViewPr varScale="1">
        <p:scale>
          <a:sx n="116" d="100"/>
          <a:sy n="116" d="100"/>
        </p:scale>
        <p:origin x="-726" y="-10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CAE7D-E28A-4D4D-A810-9E6E53B9D1C2}"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DCAE7D-E28A-4D4D-A810-9E6E53B9D1C2}"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DCAE7D-E28A-4D4D-A810-9E6E53B9D1C2}" type="datetimeFigureOut">
              <a:rPr lang="en-US" smtClean="0"/>
              <a:pPr/>
              <a:t>3/10/2016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DCAE7D-E28A-4D4D-A810-9E6E53B9D1C2}" type="datetimeFigureOut">
              <a:rPr lang="en-US" smtClean="0"/>
              <a:pPr/>
              <a:t>3/10/2016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CAE7D-E28A-4D4D-A810-9E6E53B9D1C2}" type="datetimeFigureOut">
              <a:rPr lang="en-US" smtClean="0"/>
              <a:pPr/>
              <a:t>3/10/2016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7DCAE7D-E28A-4D4D-A810-9E6E53B9D1C2}" type="datetimeFigureOut">
              <a:rPr lang="en-US" smtClean="0"/>
              <a:pPr/>
              <a:t>3/10/2016</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A6C3133-C7D8-4282-9041-B61A9C6FE2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14" y="-423360"/>
            <a:ext cx="9148313" cy="5143500"/>
          </a:xfrm>
          <a:prstGeom prst="rect">
            <a:avLst/>
          </a:prstGeom>
          <a:solidFill>
            <a:srgbClr val="3D1F00"/>
          </a:solidFill>
          <a:ln>
            <a:noFill/>
          </a:ln>
          <a:effectLst>
            <a:innerShdw blurRad="63500" dist="50800" dir="189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  </a:t>
            </a:r>
            <a:endParaRPr lang="en-US" dirty="0">
              <a:solidFill>
                <a:schemeClr val="tx1"/>
              </a:solidFill>
            </a:endParaRPr>
          </a:p>
        </p:txBody>
      </p:sp>
      <p:sp>
        <p:nvSpPr>
          <p:cNvPr id="14" name="Rectangle 13"/>
          <p:cNvSpPr/>
          <p:nvPr/>
        </p:nvSpPr>
        <p:spPr>
          <a:xfrm>
            <a:off x="0" y="514350"/>
            <a:ext cx="9144000" cy="1295400"/>
          </a:xfrm>
          <a:prstGeom prst="rect">
            <a:avLst/>
          </a:prstGeom>
          <a:solidFill>
            <a:srgbClr val="3F1E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04800" y="514350"/>
            <a:ext cx="4800600" cy="830997"/>
          </a:xfrm>
          <a:prstGeom prst="rect">
            <a:avLst/>
          </a:prstGeom>
          <a:noFill/>
        </p:spPr>
        <p:txBody>
          <a:bodyPr wrap="square" rtlCol="0">
            <a:spAutoFit/>
          </a:bodyPr>
          <a:lstStyle/>
          <a:p>
            <a:pPr algn="ctr"/>
            <a:r>
              <a:rPr lang="en-US" sz="2400" dirty="0" smtClean="0">
                <a:solidFill>
                  <a:schemeClr val="bg1"/>
                </a:solidFill>
                <a:latin typeface="Broadway" pitchFamily="82" charset="0"/>
              </a:rPr>
              <a:t>Drawing from the Past and</a:t>
            </a:r>
          </a:p>
          <a:p>
            <a:pPr algn="ctr"/>
            <a:r>
              <a:rPr lang="en-US" sz="2400" dirty="0" smtClean="0">
                <a:solidFill>
                  <a:schemeClr val="bg1"/>
                </a:solidFill>
                <a:latin typeface="Broadway" pitchFamily="82" charset="0"/>
              </a:rPr>
              <a:t>Building on that Knowledge</a:t>
            </a:r>
            <a:endParaRPr lang="en-US" sz="2400" dirty="0">
              <a:solidFill>
                <a:schemeClr val="bg1"/>
              </a:solidFill>
              <a:latin typeface="Broadway" pitchFamily="82" charset="0"/>
            </a:endParaRPr>
          </a:p>
        </p:txBody>
      </p:sp>
      <p:sp>
        <p:nvSpPr>
          <p:cNvPr id="29" name="TextBox 28"/>
          <p:cNvSpPr txBox="1"/>
          <p:nvPr/>
        </p:nvSpPr>
        <p:spPr>
          <a:xfrm>
            <a:off x="609600" y="1224975"/>
            <a:ext cx="4267200" cy="584775"/>
          </a:xfrm>
          <a:prstGeom prst="rect">
            <a:avLst/>
          </a:prstGeom>
          <a:noFill/>
        </p:spPr>
        <p:txBody>
          <a:bodyPr wrap="square" rtlCol="0">
            <a:spAutoFit/>
          </a:bodyPr>
          <a:lstStyle/>
          <a:p>
            <a:pPr algn="ctr"/>
            <a:r>
              <a:rPr lang="en-US" sz="1600" dirty="0" smtClean="0">
                <a:solidFill>
                  <a:schemeClr val="bg1"/>
                </a:solidFill>
              </a:rPr>
              <a:t>By Chris </a:t>
            </a:r>
            <a:r>
              <a:rPr lang="en-US" sz="1600" dirty="0" err="1" smtClean="0">
                <a:solidFill>
                  <a:schemeClr val="bg1"/>
                </a:solidFill>
              </a:rPr>
              <a:t>Cumashot</a:t>
            </a:r>
            <a:r>
              <a:rPr lang="en-US" sz="1600" dirty="0" smtClean="0">
                <a:solidFill>
                  <a:schemeClr val="bg1"/>
                </a:solidFill>
              </a:rPr>
              <a:t>, Pocahontas County</a:t>
            </a:r>
          </a:p>
          <a:p>
            <a:pPr algn="ctr"/>
            <a:r>
              <a:rPr lang="en-US" sz="1600" dirty="0" smtClean="0">
                <a:solidFill>
                  <a:schemeClr val="bg1"/>
                </a:solidFill>
              </a:rPr>
              <a:t>Angela </a:t>
            </a:r>
            <a:r>
              <a:rPr lang="en-US" sz="1600" dirty="0" err="1" smtClean="0">
                <a:solidFill>
                  <a:schemeClr val="bg1"/>
                </a:solidFill>
              </a:rPr>
              <a:t>McKeen</a:t>
            </a:r>
            <a:r>
              <a:rPr lang="en-US" sz="1600" dirty="0" smtClean="0">
                <a:solidFill>
                  <a:schemeClr val="bg1"/>
                </a:solidFill>
              </a:rPr>
              <a:t>, Wetzel County</a:t>
            </a:r>
            <a:endParaRPr lang="en-US" sz="1600" dirty="0">
              <a:solidFill>
                <a:schemeClr val="bg1"/>
              </a:solidFill>
            </a:endParaRPr>
          </a:p>
        </p:txBody>
      </p:sp>
      <p:sp>
        <p:nvSpPr>
          <p:cNvPr id="13" name="Rectangle 12"/>
          <p:cNvSpPr/>
          <p:nvPr/>
        </p:nvSpPr>
        <p:spPr>
          <a:xfrm>
            <a:off x="5334000" y="437634"/>
            <a:ext cx="3698454" cy="3645198"/>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900" dirty="0" smtClean="0">
                <a:solidFill>
                  <a:schemeClr val="tx1"/>
                </a:solidFill>
                <a:cs typeface="Arial" pitchFamily="34" charset="0"/>
              </a:rPr>
              <a:t>Place students in groups of three. Give each group a different sedimentary rock sample, set of markers, safety glasses, acid bottle containing 10% </a:t>
            </a:r>
            <a:r>
              <a:rPr lang="en-US" sz="900" dirty="0" err="1" smtClean="0">
                <a:solidFill>
                  <a:schemeClr val="tx1"/>
                </a:solidFill>
                <a:cs typeface="Arial" pitchFamily="34" charset="0"/>
              </a:rPr>
              <a:t>HCl</a:t>
            </a:r>
            <a:r>
              <a:rPr lang="en-US" sz="900" dirty="0" smtClean="0">
                <a:solidFill>
                  <a:schemeClr val="tx1"/>
                </a:solidFill>
                <a:cs typeface="Arial" pitchFamily="34" charset="0"/>
              </a:rPr>
              <a:t>, one dropper, nail, magnifying lens, and a large sheet of freezer paper. (Rock samples should be readily identifiable.) Tell the students that they are to use the resources at their table and in the room to identify the sample and write the name of that rock at the top of the freezer paper. Ask them the following questions:</a:t>
            </a:r>
          </a:p>
          <a:p>
            <a:pPr marL="228600" indent="-228600">
              <a:buFont typeface="+mj-lt"/>
              <a:buAutoNum type="arabicPeriod"/>
            </a:pPr>
            <a:r>
              <a:rPr lang="en-US" sz="900" dirty="0" smtClean="0">
                <a:solidFill>
                  <a:schemeClr val="tx1"/>
                </a:solidFill>
                <a:cs typeface="Arial" pitchFamily="34" charset="0"/>
              </a:rPr>
              <a:t>Does your sample react with acid?</a:t>
            </a:r>
            <a:r>
              <a:rPr lang="en-US" sz="900" dirty="0">
                <a:solidFill>
                  <a:schemeClr val="tx1"/>
                </a:solidFill>
                <a:cs typeface="Arial" pitchFamily="34" charset="0"/>
              </a:rPr>
              <a:t> </a:t>
            </a:r>
            <a:r>
              <a:rPr lang="en-US" sz="900" dirty="0" smtClean="0">
                <a:solidFill>
                  <a:schemeClr val="tx1"/>
                </a:solidFill>
                <a:cs typeface="Arial" pitchFamily="34" charset="0"/>
              </a:rPr>
              <a:t>(Only limestone will react with acid.)</a:t>
            </a:r>
          </a:p>
          <a:p>
            <a:pPr marL="228600" indent="-228600">
              <a:buFont typeface="+mj-lt"/>
              <a:buAutoNum type="arabicPeriod"/>
            </a:pPr>
            <a:r>
              <a:rPr lang="en-US" sz="900" dirty="0" smtClean="0">
                <a:solidFill>
                  <a:schemeClr val="tx1"/>
                </a:solidFill>
                <a:cs typeface="Arial" pitchFamily="34" charset="0"/>
              </a:rPr>
              <a:t>What if you made a small amount of powder from your sample, will it then react?</a:t>
            </a:r>
          </a:p>
          <a:p>
            <a:pPr marL="228600" indent="-228600">
              <a:buFont typeface="+mj-lt"/>
              <a:buAutoNum type="arabicPeriod"/>
            </a:pPr>
            <a:r>
              <a:rPr lang="en-US" sz="900" dirty="0" smtClean="0">
                <a:solidFill>
                  <a:schemeClr val="tx1"/>
                </a:solidFill>
                <a:cs typeface="Arial" pitchFamily="34" charset="0"/>
              </a:rPr>
              <a:t>Scratch off some of your rock and feel the sediments. Does it feel gritty: Does it resemble sand grains? Is it difficult to get any particles from your sample? Examine the particle size more closely with the hand lens.</a:t>
            </a:r>
          </a:p>
          <a:p>
            <a:r>
              <a:rPr lang="en-US" sz="900" dirty="0" smtClean="0">
                <a:solidFill>
                  <a:schemeClr val="tx1"/>
                </a:solidFill>
                <a:cs typeface="Arial" pitchFamily="34" charset="0"/>
              </a:rPr>
              <a:t>Once the students have correctly determined the name of the rock sample, ask them to write one sentence about the material that they believe could have formed this rock. (Examples: sand formed this sandstone. Decayed plants formed this coal.) It is not important that their first idea about  what could have formed this rock sample be correct, only that they put some thought or imagination into it.</a:t>
            </a:r>
          </a:p>
        </p:txBody>
      </p:sp>
      <p:sp>
        <p:nvSpPr>
          <p:cNvPr id="26" name="Rectangle 25"/>
          <p:cNvSpPr/>
          <p:nvPr/>
        </p:nvSpPr>
        <p:spPr>
          <a:xfrm>
            <a:off x="4114800" y="5205108"/>
            <a:ext cx="100584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latin typeface="Arial" pitchFamily="34" charset="0"/>
                <a:cs typeface="Arial" pitchFamily="34" charset="0"/>
              </a:rPr>
              <a:t>None listed</a:t>
            </a:r>
            <a:endParaRPr lang="en-US" sz="1000" dirty="0">
              <a:solidFill>
                <a:schemeClr val="tx1"/>
              </a:solidFill>
              <a:latin typeface="Arial" pitchFamily="34" charset="0"/>
              <a:cs typeface="Arial" pitchFamily="34" charset="0"/>
            </a:endParaRPr>
          </a:p>
        </p:txBody>
      </p:sp>
      <p:sp>
        <p:nvSpPr>
          <p:cNvPr id="28" name="Rectangle 27"/>
          <p:cNvSpPr/>
          <p:nvPr/>
        </p:nvSpPr>
        <p:spPr>
          <a:xfrm>
            <a:off x="5257800" y="5189931"/>
            <a:ext cx="3889249" cy="1785104"/>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000" dirty="0" smtClean="0">
                <a:solidFill>
                  <a:schemeClr val="tx1"/>
                </a:solidFill>
              </a:rPr>
              <a:t>Many times, students and teachers alike do not take the evaluation of drawings and models as seriously as they do a pencil-paper test. In this unit it is imperative that the grading of the sketches and models be given as much weight as a written test. The beginning sketches are like quizzes, but the final constructions and sketches are the means by which the teacher can examine the student’s understanding of depositional environments in historical geology.</a:t>
            </a:r>
          </a:p>
          <a:p>
            <a:endParaRPr lang="en-US" sz="1000" dirty="0">
              <a:solidFill>
                <a:schemeClr val="tx1"/>
              </a:solidFill>
            </a:endParaRPr>
          </a:p>
          <a:p>
            <a:r>
              <a:rPr lang="en-US" sz="1000" dirty="0" smtClean="0">
                <a:solidFill>
                  <a:schemeClr val="tx1"/>
                </a:solidFill>
              </a:rPr>
              <a:t>The most objective way to grade sketches and models is with a rubric. A sample rubric has been provided.</a:t>
            </a:r>
          </a:p>
        </p:txBody>
      </p:sp>
      <p:sp>
        <p:nvSpPr>
          <p:cNvPr id="24" name="Rectangle 23"/>
          <p:cNvSpPr/>
          <p:nvPr/>
        </p:nvSpPr>
        <p:spPr>
          <a:xfrm>
            <a:off x="161801" y="5205108"/>
            <a:ext cx="3795684" cy="553998"/>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000" dirty="0" smtClean="0">
                <a:solidFill>
                  <a:schemeClr val="tx1"/>
                </a:solidFill>
                <a:cs typeface="Arial" pitchFamily="34" charset="0"/>
              </a:rPr>
              <a:t>By using sketches and constructing models of depositional environments, the students will bridge the gap  between concrete knowledge and the more abstract concepts of historical geology.</a:t>
            </a:r>
          </a:p>
        </p:txBody>
      </p:sp>
      <p:sp>
        <p:nvSpPr>
          <p:cNvPr id="25" name="Rectangle 24"/>
          <p:cNvSpPr/>
          <p:nvPr/>
        </p:nvSpPr>
        <p:spPr>
          <a:xfrm>
            <a:off x="2098206" y="5936526"/>
            <a:ext cx="4033188" cy="2554545"/>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wrap="square" numCol="1" rtlCol="0" anchor="t" anchorCtr="0">
            <a:spAutoFit/>
          </a:bodyPr>
          <a:lstStyle/>
          <a:p>
            <a:pPr marL="117475" indent="-117475">
              <a:buFont typeface="Arial" pitchFamily="34" charset="0"/>
              <a:buChar char="•"/>
            </a:pPr>
            <a:r>
              <a:rPr lang="en-US" sz="1000" dirty="0" smtClean="0">
                <a:solidFill>
                  <a:schemeClr val="tx1"/>
                </a:solidFill>
              </a:rPr>
              <a:t>Classroom set of safety goggles</a:t>
            </a:r>
          </a:p>
          <a:p>
            <a:pPr marL="117475" indent="-117475">
              <a:buFont typeface="Arial" pitchFamily="34" charset="0"/>
              <a:buChar char="•"/>
            </a:pPr>
            <a:r>
              <a:rPr lang="en-US" sz="1000" dirty="0" smtClean="0">
                <a:solidFill>
                  <a:schemeClr val="tx1"/>
                </a:solidFill>
              </a:rPr>
              <a:t>1 rock hammer</a:t>
            </a:r>
          </a:p>
          <a:p>
            <a:pPr marL="117475" indent="-117475">
              <a:buFont typeface="Arial" pitchFamily="34" charset="0"/>
              <a:buChar char="•"/>
            </a:pPr>
            <a:r>
              <a:rPr lang="en-US" sz="1000" dirty="0" smtClean="0">
                <a:solidFill>
                  <a:schemeClr val="tx1"/>
                </a:solidFill>
              </a:rPr>
              <a:t>10% </a:t>
            </a:r>
            <a:r>
              <a:rPr lang="en-US" sz="1000" dirty="0" err="1" smtClean="0">
                <a:solidFill>
                  <a:schemeClr val="tx1"/>
                </a:solidFill>
              </a:rPr>
              <a:t>HCl</a:t>
            </a:r>
            <a:endParaRPr lang="en-US" sz="1000" dirty="0" smtClean="0">
              <a:solidFill>
                <a:schemeClr val="tx1"/>
              </a:solidFill>
            </a:endParaRPr>
          </a:p>
          <a:p>
            <a:pPr marL="117475" indent="-117475">
              <a:buFont typeface="Arial" pitchFamily="34" charset="0"/>
              <a:buChar char="•"/>
            </a:pPr>
            <a:r>
              <a:rPr lang="en-US" sz="1000" dirty="0" smtClean="0">
                <a:solidFill>
                  <a:schemeClr val="tx1"/>
                </a:solidFill>
              </a:rPr>
              <a:t>10 droppers</a:t>
            </a:r>
          </a:p>
          <a:p>
            <a:pPr marL="117475" indent="-117475">
              <a:buFont typeface="Arial" pitchFamily="34" charset="0"/>
              <a:buChar char="•"/>
            </a:pPr>
            <a:r>
              <a:rPr lang="en-US" sz="1000" dirty="0" smtClean="0">
                <a:solidFill>
                  <a:schemeClr val="tx1"/>
                </a:solidFill>
              </a:rPr>
              <a:t>10 nails</a:t>
            </a:r>
          </a:p>
          <a:p>
            <a:pPr marL="117475" indent="-117475">
              <a:buFont typeface="Arial" pitchFamily="34" charset="0"/>
              <a:buChar char="•"/>
            </a:pPr>
            <a:r>
              <a:rPr lang="en-US" sz="1000" dirty="0" smtClean="0">
                <a:solidFill>
                  <a:schemeClr val="tx1"/>
                </a:solidFill>
              </a:rPr>
              <a:t>10 magnifying lenses</a:t>
            </a:r>
          </a:p>
          <a:p>
            <a:pPr marL="117475" indent="-117475">
              <a:buFont typeface="Arial" pitchFamily="34" charset="0"/>
              <a:buChar char="•"/>
            </a:pPr>
            <a:r>
              <a:rPr lang="en-US" sz="1000" dirty="0" smtClean="0">
                <a:solidFill>
                  <a:schemeClr val="tx1"/>
                </a:solidFill>
              </a:rPr>
              <a:t>Labeled jars of various sediments including sands, silts, clays, and assortment of seashells</a:t>
            </a:r>
          </a:p>
          <a:p>
            <a:pPr marL="117475" indent="-117475">
              <a:buFont typeface="Arial" pitchFamily="34" charset="0"/>
              <a:buChar char="•"/>
            </a:pPr>
            <a:r>
              <a:rPr lang="en-US" sz="1000" dirty="0" smtClean="0">
                <a:solidFill>
                  <a:schemeClr val="tx1"/>
                </a:solidFill>
              </a:rPr>
              <a:t>Grain ID booklet</a:t>
            </a:r>
          </a:p>
          <a:p>
            <a:pPr marL="117475" indent="-117475">
              <a:buFont typeface="Arial" pitchFamily="34" charset="0"/>
              <a:buChar char="•"/>
            </a:pPr>
            <a:r>
              <a:rPr lang="en-US" sz="1000" dirty="0" smtClean="0">
                <a:solidFill>
                  <a:schemeClr val="tx1"/>
                </a:solidFill>
              </a:rPr>
              <a:t>Samples of sandstone, limestone, shale, and coal, or any other rock indicative of your area</a:t>
            </a:r>
          </a:p>
          <a:p>
            <a:pPr marL="117475" indent="-117475">
              <a:buFont typeface="Arial" pitchFamily="34" charset="0"/>
              <a:buChar char="•"/>
            </a:pPr>
            <a:r>
              <a:rPr lang="en-US" sz="1000" dirty="0" smtClean="0">
                <a:solidFill>
                  <a:schemeClr val="tx1"/>
                </a:solidFill>
              </a:rPr>
              <a:t>Large pieces of freezer paper</a:t>
            </a:r>
          </a:p>
          <a:p>
            <a:pPr marL="117475" indent="-117475">
              <a:buFont typeface="Arial" pitchFamily="34" charset="0"/>
              <a:buChar char="•"/>
            </a:pPr>
            <a:r>
              <a:rPr lang="en-US" sz="1000" dirty="0" smtClean="0">
                <a:solidFill>
                  <a:schemeClr val="tx1"/>
                </a:solidFill>
              </a:rPr>
              <a:t>Classroom set of colored pencils, markers, and/or crayons</a:t>
            </a:r>
          </a:p>
          <a:p>
            <a:pPr marL="117475" indent="-117475">
              <a:buFont typeface="Arial" pitchFamily="34" charset="0"/>
              <a:buChar char="•"/>
            </a:pPr>
            <a:r>
              <a:rPr lang="en-US" sz="1000" dirty="0" smtClean="0">
                <a:solidFill>
                  <a:schemeClr val="tx1"/>
                </a:solidFill>
              </a:rPr>
              <a:t>Classroom set of clear disposable storage containers</a:t>
            </a:r>
          </a:p>
          <a:p>
            <a:pPr marL="117475" indent="-117475">
              <a:buFont typeface="Arial" pitchFamily="34" charset="0"/>
              <a:buChar char="•"/>
            </a:pPr>
            <a:r>
              <a:rPr lang="en-US" sz="1000" dirty="0" smtClean="0">
                <a:solidFill>
                  <a:schemeClr val="tx1"/>
                </a:solidFill>
              </a:rPr>
              <a:t>Various reference books or approved web sites to assist students in identifying rock samples and their origin</a:t>
            </a:r>
          </a:p>
        </p:txBody>
      </p:sp>
      <p:sp>
        <p:nvSpPr>
          <p:cNvPr id="5" name="Rectangle 4"/>
          <p:cNvSpPr/>
          <p:nvPr/>
        </p:nvSpPr>
        <p:spPr>
          <a:xfrm rot="171494">
            <a:off x="5316039" y="512685"/>
            <a:ext cx="3636554"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4692378" y="5772150"/>
            <a:ext cx="4256690" cy="1938992"/>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tabLst>
                <a:tab pos="690563" algn="l"/>
              </a:tabLst>
            </a:pPr>
            <a:r>
              <a:rPr lang="en-US" sz="1000" dirty="0" smtClean="0">
                <a:solidFill>
                  <a:schemeClr val="tx1"/>
                </a:solidFill>
              </a:rPr>
              <a:t>Allow students to work with partners. Give the team a rock sample that neither had in their groups. The students are to identify the sample correctly and construct the depositional environment for the sample in the clear plastic containers. The students must try to use sediments of the appropriate grain size. For example, if the student has a fine-grained sandstone, the team should not use large-grained sands in their construction. The object is to construct an environment that could closely represent one of the samples. If the students have </a:t>
            </a:r>
            <a:r>
              <a:rPr lang="en-US" sz="1000" dirty="0" err="1" smtClean="0">
                <a:solidFill>
                  <a:schemeClr val="tx1"/>
                </a:solidFill>
              </a:rPr>
              <a:t>limestones</a:t>
            </a:r>
            <a:r>
              <a:rPr lang="en-US" sz="1000" dirty="0" smtClean="0">
                <a:solidFill>
                  <a:schemeClr val="tx1"/>
                </a:solidFill>
              </a:rPr>
              <a:t>, they may use sands or silts as the base of their construction, layer crushed shells above this, whole shells on top of that layer, then cover the area with salt water. If the limestone contains whole fossils, then the students should “make” animals that represent the type of sea life that is found in the sample.</a:t>
            </a:r>
            <a:endParaRPr lang="en-US" sz="1000" dirty="0">
              <a:solidFill>
                <a:schemeClr val="tx1"/>
              </a:solidFill>
            </a:endParaRPr>
          </a:p>
        </p:txBody>
      </p:sp>
      <p:sp>
        <p:nvSpPr>
          <p:cNvPr id="38" name="Rectangle 37"/>
          <p:cNvSpPr/>
          <p:nvPr/>
        </p:nvSpPr>
        <p:spPr>
          <a:xfrm>
            <a:off x="1442719" y="5821055"/>
            <a:ext cx="995681"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smtClean="0">
              <a:solidFill>
                <a:schemeClr val="tx1"/>
              </a:solidFill>
              <a:cs typeface="Arial" pitchFamily="34" charset="0"/>
            </a:endParaRPr>
          </a:p>
        </p:txBody>
      </p:sp>
      <p:sp>
        <p:nvSpPr>
          <p:cNvPr id="34" name="Rectangle 33"/>
          <p:cNvSpPr/>
          <p:nvPr/>
        </p:nvSpPr>
        <p:spPr>
          <a:xfrm>
            <a:off x="3281680" y="5849440"/>
            <a:ext cx="100076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a:solidFill>
                <a:schemeClr val="tx1"/>
              </a:solidFill>
            </a:endParaRPr>
          </a:p>
        </p:txBody>
      </p:sp>
      <p:sp>
        <p:nvSpPr>
          <p:cNvPr id="40" name="Rectangle 39"/>
          <p:cNvSpPr/>
          <p:nvPr/>
        </p:nvSpPr>
        <p:spPr>
          <a:xfrm>
            <a:off x="5410200" y="535708"/>
            <a:ext cx="3581400" cy="3645198"/>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tabLst>
                <a:tab pos="169863" algn="l"/>
              </a:tabLst>
            </a:pPr>
            <a:r>
              <a:rPr lang="en-US" sz="900" dirty="0" smtClean="0">
                <a:solidFill>
                  <a:schemeClr val="tx1"/>
                </a:solidFill>
                <a:cs typeface="Arial" pitchFamily="34" charset="0"/>
              </a:rPr>
              <a:t>Using one rock as an example, the teacher should identify the rock correctly, name the material that formed the rock, and then ask the students where such material could naturally occur today.</a:t>
            </a:r>
          </a:p>
          <a:p>
            <a:pPr>
              <a:tabLst>
                <a:tab pos="169863" algn="l"/>
              </a:tabLst>
            </a:pPr>
            <a:r>
              <a:rPr lang="en-US" sz="900" dirty="0" smtClean="0">
                <a:solidFill>
                  <a:schemeClr val="tx1"/>
                </a:solidFill>
                <a:cs typeface="Arial" pitchFamily="34" charset="0"/>
              </a:rPr>
              <a:t>	Example: “This rock is thinly bedded. It breaks easily. It does  not react with the acid. When I scratch particles  from the  rock, the particles are very small and gritty. If I add some water to the particles, I form a kind of mud. This is a shale. Shale was formed from ancient muds. Where could we find areas of mud today?” Students often name places like mud slides, areas around swamps, the ground after a rain or flood. These are great examples.</a:t>
            </a:r>
          </a:p>
          <a:p>
            <a:pPr>
              <a:tabLst>
                <a:tab pos="169863" algn="l"/>
              </a:tabLst>
            </a:pPr>
            <a:r>
              <a:rPr lang="en-US" sz="900" dirty="0">
                <a:solidFill>
                  <a:schemeClr val="tx1"/>
                </a:solidFill>
                <a:cs typeface="Arial" pitchFamily="34" charset="0"/>
              </a:rPr>
              <a:t>	</a:t>
            </a:r>
            <a:r>
              <a:rPr lang="en-US" sz="900" dirty="0" smtClean="0">
                <a:solidFill>
                  <a:schemeClr val="tx1"/>
                </a:solidFill>
                <a:cs typeface="Arial" pitchFamily="34" charset="0"/>
              </a:rPr>
              <a:t>Ask the students to now brainstorm about their own samples. They should be able to come up with a few places for each sample. The students are to then label and sketch these environments on their large sheets of freezer paper. A brief explanation should accompany each sketch to insure that the students and the teacher both understand the meaning of the sketch.</a:t>
            </a:r>
          </a:p>
        </p:txBody>
      </p:sp>
      <p:sp>
        <p:nvSpPr>
          <p:cNvPr id="45" name="Rectangle 44"/>
          <p:cNvSpPr/>
          <p:nvPr/>
        </p:nvSpPr>
        <p:spPr>
          <a:xfrm>
            <a:off x="5257800" y="602952"/>
            <a:ext cx="3810000" cy="3645198"/>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tabLst>
                <a:tab pos="169863" algn="l"/>
              </a:tabLst>
            </a:pPr>
            <a:r>
              <a:rPr lang="en-US" sz="850" dirty="0" smtClean="0">
                <a:solidFill>
                  <a:schemeClr val="tx1"/>
                </a:solidFill>
                <a:cs typeface="Arial" pitchFamily="34" charset="0"/>
              </a:rPr>
              <a:t>	The students should now be ready to tackle more difficult concepts. Join the small groups of three into groups of six. Pose the following problem to the groups: “Place your two rock samples at opposite ends of the freezer paper. You know the possible depositional environments of your own sample. The group that joined you knows the possibilities of their sample. Your groups must now sketch a plausible landscape that would explain how your two samples were found near one another. A one paragraph explanation must accompany each sketch to explain how the group decided on the landscape and why it is reasonable.”</a:t>
            </a:r>
          </a:p>
          <a:p>
            <a:pPr>
              <a:tabLst>
                <a:tab pos="169863" algn="l"/>
              </a:tabLst>
            </a:pPr>
            <a:r>
              <a:rPr lang="en-US" sz="850" dirty="0">
                <a:solidFill>
                  <a:schemeClr val="tx1"/>
                </a:solidFill>
                <a:cs typeface="Arial" pitchFamily="34" charset="0"/>
              </a:rPr>
              <a:t>	</a:t>
            </a:r>
            <a:r>
              <a:rPr lang="en-US" sz="850" dirty="0" smtClean="0">
                <a:solidFill>
                  <a:schemeClr val="tx1"/>
                </a:solidFill>
                <a:cs typeface="Arial" pitchFamily="34" charset="0"/>
              </a:rPr>
              <a:t>Examples: A sandstone is placed near a limestone. The sandstone represents the beach environment, while the limestone represents a shallow ocean environment. The groups would simply sketch the beach beside the ocean.</a:t>
            </a:r>
          </a:p>
          <a:p>
            <a:pPr>
              <a:tabLst>
                <a:tab pos="169863" algn="l"/>
              </a:tabLst>
            </a:pPr>
            <a:r>
              <a:rPr lang="en-US" sz="850" dirty="0">
                <a:solidFill>
                  <a:schemeClr val="tx1"/>
                </a:solidFill>
                <a:cs typeface="Arial" pitchFamily="34" charset="0"/>
              </a:rPr>
              <a:t>	</a:t>
            </a:r>
            <a:r>
              <a:rPr lang="en-US" sz="850" dirty="0" smtClean="0">
                <a:solidFill>
                  <a:schemeClr val="tx1"/>
                </a:solidFill>
                <a:cs typeface="Arial" pitchFamily="34" charset="0"/>
              </a:rPr>
              <a:t>A coal is placed near a shale. The coal represents a plant dominated swamp or bog. The shale represents a place where water has receded. The sketch would consist of a swamp surrounded by a muddy area where both coal and </a:t>
            </a:r>
            <a:r>
              <a:rPr lang="en-US" sz="850" dirty="0" err="1" smtClean="0">
                <a:solidFill>
                  <a:schemeClr val="tx1"/>
                </a:solidFill>
                <a:cs typeface="Arial" pitchFamily="34" charset="0"/>
              </a:rPr>
              <a:t>shales</a:t>
            </a:r>
            <a:r>
              <a:rPr lang="en-US" sz="850" dirty="0" smtClean="0">
                <a:solidFill>
                  <a:schemeClr val="tx1"/>
                </a:solidFill>
                <a:cs typeface="Arial" pitchFamily="34" charset="0"/>
              </a:rPr>
              <a:t> could have formed.</a:t>
            </a:r>
          </a:p>
          <a:p>
            <a:pPr>
              <a:tabLst>
                <a:tab pos="169863" algn="l"/>
              </a:tabLst>
            </a:pPr>
            <a:r>
              <a:rPr lang="en-US" sz="850" dirty="0">
                <a:solidFill>
                  <a:schemeClr val="tx1"/>
                </a:solidFill>
                <a:cs typeface="Arial" pitchFamily="34" charset="0"/>
              </a:rPr>
              <a:t>	</a:t>
            </a:r>
            <a:r>
              <a:rPr lang="en-US" sz="850" dirty="0" smtClean="0">
                <a:solidFill>
                  <a:schemeClr val="tx1"/>
                </a:solidFill>
                <a:cs typeface="Arial" pitchFamily="34" charset="0"/>
              </a:rPr>
              <a:t>At this point a little more practice may be  needed, but most students will be nearing the point where they can connect the depositional environments on their own. One helpful tip is to keep the depositional environment sketches posted at the front of the room until it is time for a more formal evaluation.</a:t>
            </a:r>
          </a:p>
        </p:txBody>
      </p:sp>
      <p:sp>
        <p:nvSpPr>
          <p:cNvPr id="8" name="Rectangle 7"/>
          <p:cNvSpPr/>
          <p:nvPr/>
        </p:nvSpPr>
        <p:spPr>
          <a:xfrm>
            <a:off x="5257800" y="590550"/>
            <a:ext cx="3733800" cy="283845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ffectLst>
                <a:outerShdw blurRad="50800" dist="38100" dir="2700000" algn="tl" rotWithShape="0">
                  <a:prstClr val="black">
                    <a:alpha val="40000"/>
                  </a:prstClr>
                </a:outerShdw>
              </a:effectLst>
            </a:endParaRPr>
          </a:p>
        </p:txBody>
      </p:sp>
      <p:sp>
        <p:nvSpPr>
          <p:cNvPr id="42" name="Bevel 41"/>
          <p:cNvSpPr/>
          <p:nvPr/>
        </p:nvSpPr>
        <p:spPr>
          <a:xfrm>
            <a:off x="5715000" y="6762750"/>
            <a:ext cx="2819400" cy="304800"/>
          </a:xfrm>
          <a:prstGeom prst="bevel">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3F1E03"/>
                </a:solidFill>
              </a:rPr>
              <a:t>Exploration</a:t>
            </a:r>
            <a:endParaRPr lang="en-US" sz="1200" b="1" dirty="0">
              <a:solidFill>
                <a:srgbClr val="3F1E03"/>
              </a:solidFill>
            </a:endParaRPr>
          </a:p>
        </p:txBody>
      </p:sp>
      <p:sp>
        <p:nvSpPr>
          <p:cNvPr id="43" name="Bevel 42"/>
          <p:cNvSpPr/>
          <p:nvPr/>
        </p:nvSpPr>
        <p:spPr>
          <a:xfrm>
            <a:off x="5715000" y="7296150"/>
            <a:ext cx="2819400" cy="304800"/>
          </a:xfrm>
          <a:prstGeom prst="bevel">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3F1E03"/>
                </a:solidFill>
              </a:rPr>
              <a:t>Concept Development</a:t>
            </a:r>
            <a:endParaRPr lang="en-US" sz="1200" b="1" dirty="0">
              <a:solidFill>
                <a:srgbClr val="3F1E03"/>
              </a:solidFill>
            </a:endParaRPr>
          </a:p>
        </p:txBody>
      </p:sp>
      <p:sp>
        <p:nvSpPr>
          <p:cNvPr id="44" name="Bevel 43"/>
          <p:cNvSpPr/>
          <p:nvPr/>
        </p:nvSpPr>
        <p:spPr>
          <a:xfrm>
            <a:off x="5715000" y="7829550"/>
            <a:ext cx="2819400" cy="304800"/>
          </a:xfrm>
          <a:prstGeom prst="bevel">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3F1E03"/>
                </a:solidFill>
              </a:rPr>
              <a:t>Application</a:t>
            </a:r>
            <a:endParaRPr lang="en-US" sz="1200" b="1" dirty="0">
              <a:solidFill>
                <a:srgbClr val="3F1E03"/>
              </a:solidFill>
            </a:endParaRPr>
          </a:p>
        </p:txBody>
      </p:sp>
      <p:sp>
        <p:nvSpPr>
          <p:cNvPr id="35" name="Rectangle 34"/>
          <p:cNvSpPr/>
          <p:nvPr/>
        </p:nvSpPr>
        <p:spPr>
          <a:xfrm>
            <a:off x="5748020" y="5398089"/>
            <a:ext cx="100076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a:solidFill>
                <a:schemeClr val="tx1"/>
              </a:solidFill>
            </a:endParaRPr>
          </a:p>
        </p:txBody>
      </p:sp>
      <p:sp>
        <p:nvSpPr>
          <p:cNvPr id="9" name="Rectangle 8"/>
          <p:cNvSpPr/>
          <p:nvPr/>
        </p:nvSpPr>
        <p:spPr>
          <a:xfrm>
            <a:off x="0" y="3333750"/>
            <a:ext cx="9144000" cy="1809750"/>
          </a:xfrm>
          <a:prstGeom prst="rect">
            <a:avLst/>
          </a:prstGeom>
          <a:solidFill>
            <a:srgbClr val="482E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3429000"/>
            <a:ext cx="9144000" cy="165735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663300"/>
                </a:solidFill>
              </a:rPr>
              <a:t> </a:t>
            </a:r>
            <a:endParaRPr lang="en-US" dirty="0">
              <a:solidFill>
                <a:srgbClr val="663300"/>
              </a:solidFill>
            </a:endParaRPr>
          </a:p>
        </p:txBody>
      </p:sp>
      <p:sp>
        <p:nvSpPr>
          <p:cNvPr id="17" name="Flowchart: Document 16">
            <a:hlinkClick r:id="" action="ppaction://noaction" highlightClick="1"/>
          </p:cNvPr>
          <p:cNvSpPr/>
          <p:nvPr/>
        </p:nvSpPr>
        <p:spPr>
          <a:xfrm>
            <a:off x="15240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Objective</a:t>
            </a:r>
            <a:endParaRPr lang="en-US" sz="1200" b="1" dirty="0">
              <a:solidFill>
                <a:srgbClr val="663300"/>
              </a:solidFill>
              <a:latin typeface="Arial Rounded MT Bold" pitchFamily="34" charset="0"/>
            </a:endParaRPr>
          </a:p>
        </p:txBody>
      </p:sp>
      <p:sp>
        <p:nvSpPr>
          <p:cNvPr id="18" name="Flowchart: Document 17">
            <a:hlinkClick r:id="" action="ppaction://noaction" highlightClick="1"/>
          </p:cNvPr>
          <p:cNvSpPr/>
          <p:nvPr/>
        </p:nvSpPr>
        <p:spPr>
          <a:xfrm>
            <a:off x="273304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Materials and</a:t>
            </a:r>
          </a:p>
          <a:p>
            <a:pPr algn="ctr"/>
            <a:r>
              <a:rPr lang="en-US" sz="1200" b="1" dirty="0" smtClean="0">
                <a:solidFill>
                  <a:srgbClr val="663300"/>
                </a:solidFill>
                <a:latin typeface="Arial Rounded MT Bold" pitchFamily="34" charset="0"/>
              </a:rPr>
              <a:t>Equipment</a:t>
            </a:r>
            <a:endParaRPr lang="en-US" sz="1200" b="1" dirty="0">
              <a:solidFill>
                <a:srgbClr val="663300"/>
              </a:solidFill>
              <a:latin typeface="Arial Rounded MT Bold" pitchFamily="34" charset="0"/>
            </a:endParaRPr>
          </a:p>
        </p:txBody>
      </p:sp>
      <p:sp>
        <p:nvSpPr>
          <p:cNvPr id="19" name="Flowchart: Document 18">
            <a:hlinkClick r:id="" action="ppaction://noaction" highlightClick="1"/>
          </p:cNvPr>
          <p:cNvSpPr/>
          <p:nvPr/>
        </p:nvSpPr>
        <p:spPr>
          <a:xfrm>
            <a:off x="402336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Time</a:t>
            </a:r>
            <a:endParaRPr lang="en-US" sz="1200" b="1" dirty="0">
              <a:solidFill>
                <a:srgbClr val="663300"/>
              </a:solidFill>
              <a:latin typeface="Arial Rounded MT Bold" pitchFamily="34" charset="0"/>
            </a:endParaRPr>
          </a:p>
        </p:txBody>
      </p:sp>
      <p:sp>
        <p:nvSpPr>
          <p:cNvPr id="20" name="Flowchart: Document 19">
            <a:hlinkClick r:id="" action="ppaction://noaction" highlightClick="1"/>
          </p:cNvPr>
          <p:cNvSpPr/>
          <p:nvPr/>
        </p:nvSpPr>
        <p:spPr>
          <a:xfrm>
            <a:off x="531368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Procedure</a:t>
            </a:r>
          </a:p>
        </p:txBody>
      </p:sp>
      <p:sp>
        <p:nvSpPr>
          <p:cNvPr id="21" name="Flowchart: Document 20">
            <a:hlinkClick r:id="" action="ppaction://noaction" highlightClick="1"/>
          </p:cNvPr>
          <p:cNvSpPr/>
          <p:nvPr/>
        </p:nvSpPr>
        <p:spPr>
          <a:xfrm>
            <a:off x="660400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3D</a:t>
            </a:r>
          </a:p>
          <a:p>
            <a:pPr algn="ctr"/>
            <a:r>
              <a:rPr lang="en-US" sz="1200" b="1" dirty="0" smtClean="0">
                <a:solidFill>
                  <a:srgbClr val="663300"/>
                </a:solidFill>
                <a:latin typeface="Arial Rounded MT Bold" pitchFamily="34" charset="0"/>
              </a:rPr>
              <a:t>Application</a:t>
            </a:r>
            <a:endParaRPr lang="en-US" sz="1200" b="1" dirty="0">
              <a:solidFill>
                <a:srgbClr val="663300"/>
              </a:solidFill>
              <a:latin typeface="Arial Rounded MT Bold" pitchFamily="34" charset="0"/>
            </a:endParaRPr>
          </a:p>
        </p:txBody>
      </p:sp>
      <p:sp>
        <p:nvSpPr>
          <p:cNvPr id="22" name="Flowchart: Document 21">
            <a:hlinkClick r:id="" action="ppaction://noaction" highlightClick="1"/>
          </p:cNvPr>
          <p:cNvSpPr/>
          <p:nvPr/>
        </p:nvSpPr>
        <p:spPr>
          <a:xfrm>
            <a:off x="789432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Evaluation</a:t>
            </a:r>
            <a:endParaRPr lang="en-US" sz="1200" b="1" dirty="0">
              <a:solidFill>
                <a:srgbClr val="663300"/>
              </a:solidFill>
              <a:latin typeface="Arial Rounded MT Bold" pitchFamily="34" charset="0"/>
            </a:endParaRPr>
          </a:p>
        </p:txBody>
      </p:sp>
      <p:sp>
        <p:nvSpPr>
          <p:cNvPr id="31" name="Flowchart: Document 30">
            <a:hlinkClick r:id="" action="ppaction://noaction" highlightClick="1"/>
          </p:cNvPr>
          <p:cNvSpPr/>
          <p:nvPr/>
        </p:nvSpPr>
        <p:spPr>
          <a:xfrm>
            <a:off x="1442720" y="3638550"/>
            <a:ext cx="1097280" cy="878541"/>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Overview</a:t>
            </a:r>
            <a:endParaRPr lang="en-US" sz="1200" b="1" dirty="0">
              <a:solidFill>
                <a:srgbClr val="663300"/>
              </a:solidFill>
              <a:latin typeface="Arial Rounded MT Bold" pitchFamily="34" charset="0"/>
            </a:endParaRPr>
          </a:p>
        </p:txBody>
      </p:sp>
      <p:sp>
        <p:nvSpPr>
          <p:cNvPr id="30" name="Flowchart: Document 29">
            <a:hlinkClick r:id="" action="ppaction://noaction" highlightClick="1"/>
          </p:cNvPr>
          <p:cNvSpPr/>
          <p:nvPr/>
        </p:nvSpPr>
        <p:spPr>
          <a:xfrm>
            <a:off x="2286000" y="4648647"/>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en-US" sz="1200" b="1" dirty="0" smtClean="0">
                <a:solidFill>
                  <a:srgbClr val="663300"/>
                </a:solidFill>
                <a:latin typeface="Arial Rounded MT Bold" pitchFamily="34" charset="0"/>
              </a:rPr>
              <a:t>Teaching Suggestions</a:t>
            </a:r>
          </a:p>
          <a:p>
            <a:pPr algn="ctr"/>
            <a:endParaRPr lang="en-US" sz="1200" b="1" dirty="0">
              <a:solidFill>
                <a:srgbClr val="663300"/>
              </a:solidFill>
              <a:latin typeface="Arial Rounded MT Bold" pitchFamily="34" charset="0"/>
            </a:endParaRPr>
          </a:p>
          <a:p>
            <a:pPr algn="ctr"/>
            <a:endParaRPr lang="en-US" sz="1200" b="1" dirty="0" smtClean="0">
              <a:solidFill>
                <a:srgbClr val="663300"/>
              </a:solidFill>
              <a:latin typeface="Arial Rounded MT Bold" pitchFamily="34" charset="0"/>
            </a:endParaRPr>
          </a:p>
          <a:p>
            <a:pPr algn="ctr"/>
            <a:endParaRPr lang="en-US" sz="1200" b="1" dirty="0">
              <a:solidFill>
                <a:srgbClr val="663300"/>
              </a:solidFill>
              <a:latin typeface="Arial Rounded MT Bold" pitchFamily="34" charset="0"/>
            </a:endParaRPr>
          </a:p>
          <a:p>
            <a:pPr algn="ctr"/>
            <a:endParaRPr lang="en-US" sz="1200" b="1" dirty="0" smtClean="0">
              <a:solidFill>
                <a:srgbClr val="663300"/>
              </a:solidFill>
              <a:latin typeface="Arial Rounded MT Bold" pitchFamily="34" charset="0"/>
            </a:endParaRPr>
          </a:p>
          <a:p>
            <a:pPr algn="ctr"/>
            <a:endParaRPr lang="en-US" sz="1200" b="1" dirty="0">
              <a:solidFill>
                <a:srgbClr val="663300"/>
              </a:solidFill>
              <a:latin typeface="Arial Rounded MT Bold" pitchFamily="34" charset="0"/>
            </a:endParaRPr>
          </a:p>
          <a:p>
            <a:pPr algn="ctr"/>
            <a:endParaRPr lang="en-US" sz="1200" b="1" dirty="0" smtClean="0">
              <a:solidFill>
                <a:srgbClr val="663300"/>
              </a:solidFill>
              <a:latin typeface="Arial Rounded MT Bold" pitchFamily="34" charset="0"/>
            </a:endParaRPr>
          </a:p>
          <a:p>
            <a:pPr algn="ctr"/>
            <a:endParaRPr lang="en-US" sz="1200" b="1" dirty="0">
              <a:solidFill>
                <a:srgbClr val="663300"/>
              </a:solidFill>
              <a:latin typeface="Arial Rounded MT Bold" pitchFamily="34" charset="0"/>
            </a:endParaRPr>
          </a:p>
        </p:txBody>
      </p:sp>
      <p:sp>
        <p:nvSpPr>
          <p:cNvPr id="33" name="Flowchart: Document 32">
            <a:hlinkClick r:id="" action="ppaction://noaction" highlightClick="1"/>
          </p:cNvPr>
          <p:cNvSpPr/>
          <p:nvPr/>
        </p:nvSpPr>
        <p:spPr>
          <a:xfrm>
            <a:off x="5334000" y="4629150"/>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Safety Note</a:t>
            </a:r>
          </a:p>
        </p:txBody>
      </p:sp>
      <p:pic>
        <p:nvPicPr>
          <p:cNvPr id="2" name="Picture 1">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64828" y="872825"/>
            <a:ext cx="3106474" cy="2422823"/>
          </a:xfrm>
          <a:prstGeom prst="rect">
            <a:avLst/>
          </a:prstGeom>
        </p:spPr>
      </p:pic>
      <p:sp>
        <p:nvSpPr>
          <p:cNvPr id="3" name="TextBox 2"/>
          <p:cNvSpPr txBox="1"/>
          <p:nvPr/>
        </p:nvSpPr>
        <p:spPr>
          <a:xfrm>
            <a:off x="6410960" y="602952"/>
            <a:ext cx="1483360" cy="246221"/>
          </a:xfrm>
          <a:prstGeom prst="rect">
            <a:avLst/>
          </a:prstGeom>
          <a:noFill/>
        </p:spPr>
        <p:txBody>
          <a:bodyPr wrap="square" rtlCol="0">
            <a:spAutoFit/>
          </a:bodyPr>
          <a:lstStyle/>
          <a:p>
            <a:pPr algn="ctr"/>
            <a:r>
              <a:rPr lang="en-US" sz="1000" b="1" dirty="0" smtClean="0">
                <a:latin typeface="Arial" panose="020B0604020202020204" pitchFamily="34" charset="0"/>
                <a:cs typeface="Arial" panose="020B0604020202020204" pitchFamily="34" charset="0"/>
              </a:rPr>
              <a:t>Scoring Rubric</a:t>
            </a:r>
            <a:endParaRPr lang="en-US" sz="1000" b="1" dirty="0">
              <a:latin typeface="Arial" panose="020B0604020202020204" pitchFamily="34" charset="0"/>
              <a:cs typeface="Arial" panose="020B0604020202020204" pitchFamily="34" charset="0"/>
            </a:endParaRPr>
          </a:p>
        </p:txBody>
      </p:sp>
      <p:sp>
        <p:nvSpPr>
          <p:cNvPr id="36" name="TextBox 35"/>
          <p:cNvSpPr txBox="1"/>
          <p:nvPr/>
        </p:nvSpPr>
        <p:spPr>
          <a:xfrm>
            <a:off x="6837680" y="3124370"/>
            <a:ext cx="2077720" cy="184666"/>
          </a:xfrm>
          <a:prstGeom prst="rect">
            <a:avLst/>
          </a:prstGeom>
          <a:noFill/>
        </p:spPr>
        <p:txBody>
          <a:bodyPr wrap="square" rtlCol="0">
            <a:spAutoFit/>
          </a:bodyPr>
          <a:lstStyle/>
          <a:p>
            <a:pPr algn="ctr"/>
            <a:r>
              <a:rPr lang="en-US" sz="600" b="1" dirty="0" smtClean="0">
                <a:solidFill>
                  <a:srgbClr val="0070C0"/>
                </a:solidFill>
                <a:effectLst>
                  <a:outerShdw blurRad="38100" dist="38100" dir="2700000" algn="tl">
                    <a:srgbClr val="000000">
                      <a:alpha val="43137"/>
                    </a:srgbClr>
                  </a:outerShdw>
                </a:effectLst>
              </a:rPr>
              <a:t>Click on image for a larger view for printing.</a:t>
            </a:r>
            <a:endParaRPr lang="en-US" sz="600" b="1" dirty="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8"/>
                    </p:tgtEl>
                  </p:cond>
                </p:stCondLst>
                <p:endSync evt="end" delay="0">
                  <p:rtn val="all"/>
                </p:endSync>
                <p:childTnLst>
                  <p:par>
                    <p:cTn id="3" fill="hold">
                      <p:stCondLst>
                        <p:cond delay="0"/>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1.75455E-6 L -0.14167 -1.02004 " pathEditMode="relative" rAng="0" ptsTypes="AA">
                                      <p:cBhvr>
                                        <p:cTn id="6" dur="2000" fill="hold"/>
                                        <p:tgtEl>
                                          <p:spTgt spid="25"/>
                                        </p:tgtEl>
                                        <p:attrNameLst>
                                          <p:attrName>ppt_x</p:attrName>
                                          <p:attrName>ppt_y</p:attrName>
                                        </p:attrNameLst>
                                      </p:cBhvr>
                                      <p:rCtr x="-7083" y="-51002"/>
                                    </p:animMotion>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childTnLst>
              </p:cTn>
              <p:nextCondLst>
                <p:cond evt="onClick" delay="0">
                  <p:tgtEl>
                    <p:spTgt spid="18"/>
                  </p:tgtEl>
                </p:cond>
              </p:nextCondLst>
            </p:seq>
            <p:seq concurrent="1" nextAc="seek">
              <p:cTn id="7" restart="whenNotActive" fill="hold" evtFilter="cancelBubble" nodeType="interactiveSeq">
                <p:stCondLst>
                  <p:cond evt="onClick" delay="0">
                    <p:tgtEl>
                      <p:spTgt spid="19"/>
                    </p:tgtEl>
                  </p:cond>
                </p:stCondLst>
                <p:endSync evt="end" delay="0">
                  <p:rtn val="all"/>
                </p:endSync>
                <p:childTnLst>
                  <p:par>
                    <p:cTn id="8" fill="hold">
                      <p:stCondLst>
                        <p:cond delay="0"/>
                      </p:stCondLst>
                      <p:childTnLst>
                        <p:par>
                          <p:cTn id="9" fill="hold">
                            <p:stCondLst>
                              <p:cond delay="0"/>
                            </p:stCondLst>
                            <p:childTnLst>
                              <p:par>
                                <p:cTn id="10" presetID="64" presetClass="path" presetSubtype="0" accel="50000" decel="50000" fill="hold" grpId="0" nodeType="clickEffect">
                                  <p:stCondLst>
                                    <p:cond delay="0"/>
                                  </p:stCondLst>
                                  <p:childTnLst>
                                    <p:animMotion origin="layout" path="M -4.72222E-6 -3.74653E-6 L -0.0467 -0.4468 " pathEditMode="relative" rAng="0" ptsTypes="AA">
                                      <p:cBhvr>
                                        <p:cTn id="11" dur="2000" fill="hold"/>
                                        <p:tgtEl>
                                          <p:spTgt spid="26"/>
                                        </p:tgtEl>
                                        <p:attrNameLst>
                                          <p:attrName>ppt_x</p:attrName>
                                          <p:attrName>ppt_y</p:attrName>
                                        </p:attrNameLst>
                                      </p:cBhvr>
                                      <p:rCtr x="-2344" y="-22356"/>
                                    </p:animMotion>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childTnLst>
              </p:cTn>
              <p:nextCondLst>
                <p:cond evt="onClick" delay="0">
                  <p:tgtEl>
                    <p:spTgt spid="19"/>
                  </p:tgtEl>
                </p:cond>
              </p:nextCondLst>
            </p:seq>
            <p:seq concurrent="1" nextAc="seek">
              <p:cTn id="12" restart="whenNotActive" fill="hold" evtFilter="cancelBubble" nodeType="interactiveSeq">
                <p:stCondLst>
                  <p:cond evt="onClick" delay="0">
                    <p:tgtEl>
                      <p:spTgt spid="22"/>
                    </p:tgtEl>
                  </p:cond>
                </p:stCondLst>
                <p:endSync evt="end" delay="0">
                  <p:rtn val="all"/>
                </p:endSync>
                <p:childTnLst>
                  <p:par>
                    <p:cTn id="13" fill="hold">
                      <p:stCondLst>
                        <p:cond delay="0"/>
                      </p:stCondLst>
                      <p:childTnLst>
                        <p:par>
                          <p:cTn id="14" fill="hold">
                            <p:stCondLst>
                              <p:cond delay="0"/>
                            </p:stCondLst>
                            <p:childTnLst>
                              <p:par>
                                <p:cTn id="15" presetID="64" presetClass="path" presetSubtype="0" accel="50000" decel="50000" fill="hold" grpId="0" nodeType="clickEffect">
                                  <p:stCondLst>
                                    <p:cond delay="0"/>
                                  </p:stCondLst>
                                  <p:childTnLst>
                                    <p:animMotion origin="layout" path="M -3.61111E-6 2.02344E-6 L -0.45434 -0.68199 " pathEditMode="relative" rAng="0" ptsTypes="AA">
                                      <p:cBhvr>
                                        <p:cTn id="16" dur="2000" fill="hold"/>
                                        <p:tgtEl>
                                          <p:spTgt spid="28"/>
                                        </p:tgtEl>
                                        <p:attrNameLst>
                                          <p:attrName>ppt_x</p:attrName>
                                          <p:attrName>ppt_y</p:attrName>
                                        </p:attrNameLst>
                                      </p:cBhvr>
                                      <p:rCtr x="-22726" y="-34115"/>
                                    </p:animMotion>
                                  </p:childTnLst>
                                  <p:subTnLst>
                                    <p:set>
                                      <p:cBhvr override="childStyle">
                                        <p:cTn dur="1" fill="hold" display="0" masterRel="nextClick" afterEffect="1"/>
                                        <p:tgtEl>
                                          <p:spTgt spid="28"/>
                                        </p:tgtEl>
                                        <p:attrNameLst>
                                          <p:attrName>style.visibility</p:attrName>
                                        </p:attrNameLst>
                                      </p:cBhvr>
                                      <p:to>
                                        <p:strVal val="hidden"/>
                                      </p:to>
                                    </p:set>
                                  </p:subTnLst>
                                </p:cTn>
                              </p:par>
                            </p:childTnLst>
                          </p:cTn>
                        </p:par>
                      </p:childTnLst>
                    </p:cTn>
                  </p:par>
                </p:childTnLst>
              </p:cTn>
              <p:nextCondLst>
                <p:cond evt="onClick" delay="0">
                  <p:tgtEl>
                    <p:spTgt spid="22"/>
                  </p:tgtEl>
                </p:cond>
              </p:nextCondLst>
            </p:seq>
            <p:seq concurrent="1" nextAc="seek">
              <p:cTn id="17" restart="whenNotActive" fill="hold" evtFilter="cancelBubble" nodeType="interactiveSeq">
                <p:stCondLst>
                  <p:cond evt="onClick" delay="0">
                    <p:tgtEl>
                      <p:spTgt spid="31"/>
                    </p:tgtEl>
                  </p:cond>
                </p:stCondLst>
                <p:endSync evt="end" delay="0">
                  <p:rtn val="all"/>
                </p:endSync>
                <p:childTnLst>
                  <p:par>
                    <p:cTn id="18" fill="hold">
                      <p:stCondLst>
                        <p:cond delay="0"/>
                      </p:stCondLst>
                      <p:childTnLst>
                        <p:par>
                          <p:cTn id="19" fill="hold">
                            <p:stCondLst>
                              <p:cond delay="0"/>
                            </p:stCondLst>
                            <p:childTnLst>
                              <p:par>
                                <p:cTn id="20" presetID="64" presetClass="path" presetSubtype="0" accel="50000" decel="50000" fill="hold" grpId="0" nodeType="clickEffect">
                                  <p:stCondLst>
                                    <p:cond delay="0"/>
                                  </p:stCondLst>
                                  <p:childTnLst>
                                    <p:animMotion origin="layout" path="M -2.77778E-6 3.41351E-6 L 0.01285 -0.55134 " pathEditMode="relative" rAng="0" ptsTypes="AA">
                                      <p:cBhvr>
                                        <p:cTn id="21" dur="2000" fill="hold"/>
                                        <p:tgtEl>
                                          <p:spTgt spid="38"/>
                                        </p:tgtEl>
                                        <p:attrNameLst>
                                          <p:attrName>ppt_x</p:attrName>
                                          <p:attrName>ppt_y</p:attrName>
                                        </p:attrNameLst>
                                      </p:cBhvr>
                                      <p:rCtr x="642" y="-27567"/>
                                    </p:animMotion>
                                  </p:childTnLst>
                                  <p:subTnLst>
                                    <p:set>
                                      <p:cBhvr override="childStyle">
                                        <p:cTn dur="1" fill="hold" display="0" masterRel="nextClick" afterEffect="1"/>
                                        <p:tgtEl>
                                          <p:spTgt spid="38"/>
                                        </p:tgtEl>
                                        <p:attrNameLst>
                                          <p:attrName>style.visibility</p:attrName>
                                        </p:attrNameLst>
                                      </p:cBhvr>
                                      <p:to>
                                        <p:strVal val="hidden"/>
                                      </p:to>
                                    </p:set>
                                  </p:subTnLst>
                                </p:cTn>
                              </p:par>
                            </p:childTnLst>
                          </p:cTn>
                        </p:par>
                      </p:childTnLst>
                    </p:cTn>
                  </p:par>
                </p:childTnLst>
              </p:cTn>
              <p:nextCondLst>
                <p:cond evt="onClick" delay="0">
                  <p:tgtEl>
                    <p:spTgt spid="31"/>
                  </p:tgtEl>
                </p:cond>
              </p:nextCondLst>
            </p:seq>
            <p:seq concurrent="1" nextAc="seek">
              <p:cTn id="22" restart="whenNotActive" fill="hold" evtFilter="cancelBubble" nodeType="interactiveSeq">
                <p:stCondLst>
                  <p:cond evt="onClick" delay="0">
                    <p:tgtEl>
                      <p:spTgt spid="30"/>
                    </p:tgtEl>
                  </p:cond>
                </p:stCondLst>
                <p:endSync evt="end" delay="0">
                  <p:rtn val="all"/>
                </p:endSync>
                <p:childTnLst>
                  <p:par>
                    <p:cTn id="23" fill="hold">
                      <p:stCondLst>
                        <p:cond delay="0"/>
                      </p:stCondLst>
                      <p:childTnLst>
                        <p:par>
                          <p:cTn id="24" fill="hold">
                            <p:stCondLst>
                              <p:cond delay="0"/>
                            </p:stCondLst>
                            <p:childTnLst>
                              <p:par>
                                <p:cTn id="25" presetID="64" presetClass="path" presetSubtype="0" accel="50000" decel="50000" fill="hold" grpId="0" nodeType="clickEffect">
                                  <p:stCondLst>
                                    <p:cond delay="0"/>
                                  </p:stCondLst>
                                  <p:childTnLst>
                                    <p:animMotion origin="layout" path="M -1.66667E-6 2.99722E-6 L -0.03021 -0.55689 " pathEditMode="relative" rAng="0" ptsTypes="AA">
                                      <p:cBhvr>
                                        <p:cTn id="26" dur="2000" fill="hold"/>
                                        <p:tgtEl>
                                          <p:spTgt spid="34"/>
                                        </p:tgtEl>
                                        <p:attrNameLst>
                                          <p:attrName>ppt_x</p:attrName>
                                          <p:attrName>ppt_y</p:attrName>
                                        </p:attrNameLst>
                                      </p:cBhvr>
                                      <p:rCtr x="-1510" y="-27845"/>
                                    </p:animMotion>
                                  </p:childTnLst>
                                  <p:subTnLst>
                                    <p:set>
                                      <p:cBhvr override="childStyle">
                                        <p:cTn dur="1" fill="hold" display="0" masterRel="nextClick" afterEffect="1"/>
                                        <p:tgtEl>
                                          <p:spTgt spid="34"/>
                                        </p:tgtEl>
                                        <p:attrNameLst>
                                          <p:attrName>style.visibility</p:attrName>
                                        </p:attrNameLst>
                                      </p:cBhvr>
                                      <p:to>
                                        <p:strVal val="hidden"/>
                                      </p:to>
                                    </p:set>
                                  </p:subTnLst>
                                </p:cTn>
                              </p:par>
                            </p:childTnLst>
                          </p:cTn>
                        </p:par>
                      </p:childTnLst>
                    </p:cTn>
                  </p:par>
                </p:childTnLst>
              </p:cTn>
              <p:nextCondLst>
                <p:cond evt="onClick" delay="0">
                  <p:tgtEl>
                    <p:spTgt spid="30"/>
                  </p:tgtEl>
                </p:cond>
              </p:nextCondLst>
            </p:seq>
            <p:seq concurrent="1" nextAc="seek">
              <p:cTn id="27" restart="whenNotActive" fill="hold" evtFilter="cancelBubble" nodeType="interactiveSeq">
                <p:stCondLst>
                  <p:cond evt="onClick" delay="0">
                    <p:tgtEl>
                      <p:spTgt spid="20"/>
                    </p:tgtEl>
                  </p:cond>
                </p:stCondLst>
                <p:endSync evt="end" delay="0">
                  <p:rtn val="all"/>
                </p:endSync>
                <p:childTnLst>
                  <p:par>
                    <p:cTn id="28" fill="hold">
                      <p:stCondLst>
                        <p:cond delay="0"/>
                      </p:stCondLst>
                      <p:childTnLst>
                        <p:par>
                          <p:cTn id="29" fill="hold">
                            <p:stCondLst>
                              <p:cond delay="0"/>
                            </p:stCondLst>
                            <p:childTnLst>
                              <p:par>
                                <p:cTn id="30" presetID="35" presetClass="path" presetSubtype="0" accel="50000" decel="50000" fill="hold" grpId="0" nodeType="clickEffect">
                                  <p:stCondLst>
                                    <p:cond delay="0"/>
                                  </p:stCondLst>
                                  <p:childTnLst>
                                    <p:animMotion origin="layout" path="M 3.33333E-6 4.94756E-6 L -0.60417 -1.3029 " pathEditMode="relative" rAng="0" ptsTypes="AA">
                                      <p:cBhvr>
                                        <p:cTn id="31" dur="2000" fill="hold"/>
                                        <p:tgtEl>
                                          <p:spTgt spid="42"/>
                                        </p:tgtEl>
                                        <p:attrNameLst>
                                          <p:attrName>ppt_x</p:attrName>
                                          <p:attrName>ppt_y</p:attrName>
                                        </p:attrNameLst>
                                      </p:cBhvr>
                                      <p:rCtr x="-30208" y="-65145"/>
                                    </p:animMotion>
                                  </p:childTnLst>
                                </p:cTn>
                              </p:par>
                              <p:par>
                                <p:cTn id="32" presetID="35" presetClass="path" presetSubtype="0" accel="50000" decel="50000" fill="hold" grpId="0" nodeType="withEffect">
                                  <p:stCondLst>
                                    <p:cond delay="0"/>
                                  </p:stCondLst>
                                  <p:childTnLst>
                                    <p:animMotion origin="layout" path="M 0.04583 -4.781E-6 L -0.27917 -1.40653 " pathEditMode="relative" rAng="0" ptsTypes="AA">
                                      <p:cBhvr>
                                        <p:cTn id="33" dur="2000" fill="hold"/>
                                        <p:tgtEl>
                                          <p:spTgt spid="43"/>
                                        </p:tgtEl>
                                        <p:attrNameLst>
                                          <p:attrName>ppt_x</p:attrName>
                                          <p:attrName>ppt_y</p:attrName>
                                        </p:attrNameLst>
                                      </p:cBhvr>
                                      <p:rCtr x="-162" y="-703"/>
                                    </p:animMotion>
                                  </p:childTnLst>
                                </p:cTn>
                              </p:par>
                              <p:par>
                                <p:cTn id="34" presetID="35" presetClass="path" presetSubtype="0" accel="50000" decel="50000" fill="hold" grpId="0" nodeType="withEffect">
                                  <p:stCondLst>
                                    <p:cond delay="0"/>
                                  </p:stCondLst>
                                  <p:childTnLst>
                                    <p:animMotion origin="layout" path="M 3.33333E-6 -4.50956E-6 L 0.04583 -1.51017 " pathEditMode="relative" rAng="0" ptsTypes="AA">
                                      <p:cBhvr>
                                        <p:cTn id="35" dur="2000" fill="hold"/>
                                        <p:tgtEl>
                                          <p:spTgt spid="44"/>
                                        </p:tgtEl>
                                        <p:attrNameLst>
                                          <p:attrName>ppt_x</p:attrName>
                                          <p:attrName>ppt_y</p:attrName>
                                        </p:attrNameLst>
                                      </p:cBhvr>
                                      <p:rCtr x="23" y="-755"/>
                                    </p:animMotion>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1" nodeType="clickEffect">
                                  <p:stCondLst>
                                    <p:cond delay="0"/>
                                  </p:stCondLst>
                                  <p:childTnLst>
                                    <p:set>
                                      <p:cBhvr>
                                        <p:cTn id="39" dur="1" fill="hold">
                                          <p:stCondLst>
                                            <p:cond delay="0"/>
                                          </p:stCondLst>
                                        </p:cTn>
                                        <p:tgtEl>
                                          <p:spTgt spid="42"/>
                                        </p:tgtEl>
                                        <p:attrNameLst>
                                          <p:attrName>style.visibility</p:attrName>
                                        </p:attrNameLst>
                                      </p:cBhvr>
                                      <p:to>
                                        <p:strVal val="hidden"/>
                                      </p:to>
                                    </p:set>
                                  </p:childTnLst>
                                </p:cTn>
                              </p:par>
                              <p:par>
                                <p:cTn id="40" presetID="1" presetClass="exit" presetSubtype="0" fill="hold" grpId="1" nodeType="withEffect">
                                  <p:stCondLst>
                                    <p:cond delay="0"/>
                                  </p:stCondLst>
                                  <p:childTnLst>
                                    <p:set>
                                      <p:cBhvr>
                                        <p:cTn id="41" dur="1" fill="hold">
                                          <p:stCondLst>
                                            <p:cond delay="0"/>
                                          </p:stCondLst>
                                        </p:cTn>
                                        <p:tgtEl>
                                          <p:spTgt spid="43"/>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44" restart="whenNotActive" fill="hold" evtFilter="cancelBubble" nodeType="interactiveSeq">
                <p:stCondLst>
                  <p:cond evt="onClick" delay="0">
                    <p:tgtEl>
                      <p:spTgt spid="42"/>
                    </p:tgtEl>
                  </p:cond>
                </p:stCondLst>
                <p:endSync evt="end" delay="0">
                  <p:rtn val="all"/>
                </p:endSync>
                <p:childTnLst>
                  <p:par>
                    <p:cTn id="45" fill="hold">
                      <p:stCondLst>
                        <p:cond delay="0"/>
                      </p:stCondLst>
                      <p:childTnLst>
                        <p:par>
                          <p:cTn id="46" fill="hold">
                            <p:stCondLst>
                              <p:cond delay="0"/>
                            </p:stCondLst>
                            <p:childTnLst>
                              <p:par>
                                <p:cTn id="47" presetID="35" presetClass="path" presetSubtype="0" accel="50000" decel="50000" fill="hold" grpId="0" nodeType="clickEffect">
                                  <p:stCondLst>
                                    <p:cond delay="0"/>
                                  </p:stCondLst>
                                  <p:childTnLst>
                                    <p:animMotion origin="layout" path="M 0 -1.66101E-6 L -0.49792 -0.0037 " pathEditMode="relative" rAng="0" ptsTypes="AA">
                                      <p:cBhvr>
                                        <p:cTn id="48" dur="2000" fill="hold"/>
                                        <p:tgtEl>
                                          <p:spTgt spid="13"/>
                                        </p:tgtEl>
                                        <p:attrNameLst>
                                          <p:attrName>ppt_x</p:attrName>
                                          <p:attrName>ppt_y</p:attrName>
                                        </p:attrNameLst>
                                      </p:cBhvr>
                                      <p:rCtr x="-24896" y="-185"/>
                                    </p:animMotion>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53" restart="whenNotActive" fill="hold" evtFilter="cancelBubble" nodeType="interactiveSeq">
                <p:stCondLst>
                  <p:cond evt="onClick" delay="0">
                    <p:tgtEl>
                      <p:spTgt spid="43"/>
                    </p:tgtEl>
                  </p:cond>
                </p:stCondLst>
                <p:endSync evt="end" delay="0">
                  <p:rtn val="all"/>
                </p:endSync>
                <p:childTnLst>
                  <p:par>
                    <p:cTn id="54" fill="hold">
                      <p:stCondLst>
                        <p:cond delay="0"/>
                      </p:stCondLst>
                      <p:childTnLst>
                        <p:par>
                          <p:cTn id="55" fill="hold">
                            <p:stCondLst>
                              <p:cond delay="0"/>
                            </p:stCondLst>
                            <p:childTnLst>
                              <p:par>
                                <p:cTn id="56" presetID="35" presetClass="path" presetSubtype="0" accel="50000" decel="50000" fill="hold" grpId="0" nodeType="clickEffect">
                                  <p:stCondLst>
                                    <p:cond delay="0"/>
                                  </p:stCondLst>
                                  <p:childTnLst>
                                    <p:animMotion origin="layout" path="M -3.33333E-6 -2.65268E-6 L -0.4375 -2.65268E-6 " pathEditMode="relative" rAng="0" ptsTypes="AA">
                                      <p:cBhvr>
                                        <p:cTn id="57" dur="2000" fill="hold"/>
                                        <p:tgtEl>
                                          <p:spTgt spid="40"/>
                                        </p:tgtEl>
                                        <p:attrNameLst>
                                          <p:attrName>ppt_x</p:attrName>
                                          <p:attrName>ppt_y</p:attrName>
                                        </p:attrNameLst>
                                      </p:cBhvr>
                                      <p:rCtr x="-219" y="0"/>
                                    </p:animMotion>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1" nodeType="clickEffect">
                                  <p:stCondLst>
                                    <p:cond delay="0"/>
                                  </p:stCondLst>
                                  <p:childTnLst>
                                    <p:set>
                                      <p:cBhvr>
                                        <p:cTn id="61" dur="1" fill="hold">
                                          <p:stCondLst>
                                            <p:cond delay="0"/>
                                          </p:stCondLst>
                                        </p:cTn>
                                        <p:tgtEl>
                                          <p:spTgt spid="40"/>
                                        </p:tgtEl>
                                        <p:attrNameLst>
                                          <p:attrName>style.visibility</p:attrName>
                                        </p:attrNameLst>
                                      </p:cBhvr>
                                      <p:to>
                                        <p:strVal val="hidden"/>
                                      </p:to>
                                    </p:set>
                                  </p:childTnLst>
                                </p:cTn>
                              </p:par>
                            </p:childTnLst>
                          </p:cTn>
                        </p:par>
                      </p:childTnLst>
                    </p:cTn>
                  </p:par>
                </p:childTnLst>
              </p:cTn>
              <p:nextCondLst>
                <p:cond evt="onClick" delay="0">
                  <p:tgtEl>
                    <p:spTgt spid="43"/>
                  </p:tgtEl>
                </p:cond>
              </p:nextCondLst>
            </p:seq>
            <p:seq concurrent="1" nextAc="seek">
              <p:cTn id="62" restart="whenNotActive" fill="hold" evtFilter="cancelBubble" nodeType="interactiveSeq">
                <p:stCondLst>
                  <p:cond evt="onClick" delay="0">
                    <p:tgtEl>
                      <p:spTgt spid="44"/>
                    </p:tgtEl>
                  </p:cond>
                </p:stCondLst>
                <p:endSync evt="end" delay="0">
                  <p:rtn val="all"/>
                </p:endSync>
                <p:childTnLst>
                  <p:par>
                    <p:cTn id="63" fill="hold">
                      <p:stCondLst>
                        <p:cond delay="0"/>
                      </p:stCondLst>
                      <p:childTnLst>
                        <p:par>
                          <p:cTn id="64" fill="hold">
                            <p:stCondLst>
                              <p:cond delay="0"/>
                            </p:stCondLst>
                            <p:childTnLst>
                              <p:par>
                                <p:cTn id="65" presetID="35" presetClass="path" presetSubtype="0" accel="50000" decel="50000" fill="hold" grpId="0" nodeType="clickEffect">
                                  <p:stCondLst>
                                    <p:cond delay="0"/>
                                  </p:stCondLst>
                                  <p:childTnLst>
                                    <p:animMotion origin="layout" path="M -3.33333E-6 1.67181E-6 L -0.49166 -0.00124 " pathEditMode="relative" rAng="0" ptsTypes="AA">
                                      <p:cBhvr>
                                        <p:cTn id="66" dur="2000" fill="hold"/>
                                        <p:tgtEl>
                                          <p:spTgt spid="45"/>
                                        </p:tgtEl>
                                        <p:attrNameLst>
                                          <p:attrName>ppt_x</p:attrName>
                                          <p:attrName>ppt_y</p:attrName>
                                        </p:attrNameLst>
                                      </p:cBhvr>
                                      <p:rCtr x="-24583" y="-62"/>
                                    </p:animMotion>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71" restart="whenNotActive" fill="hold" evtFilter="cancelBubble" nodeType="interactiveSeq">
                <p:stCondLst>
                  <p:cond evt="onClick" delay="0">
                    <p:tgtEl>
                      <p:spTgt spid="17"/>
                    </p:tgtEl>
                  </p:cond>
                </p:stCondLst>
                <p:endSync evt="end" delay="0">
                  <p:rtn val="all"/>
                </p:endSync>
                <p:childTnLst>
                  <p:par>
                    <p:cTn id="72" fill="hold">
                      <p:stCondLst>
                        <p:cond delay="0"/>
                      </p:stCondLst>
                      <p:childTnLst>
                        <p:par>
                          <p:cTn id="73" fill="hold">
                            <p:stCondLst>
                              <p:cond delay="0"/>
                            </p:stCondLst>
                            <p:childTnLst>
                              <p:par>
                                <p:cTn id="74" presetID="64" presetClass="path" presetSubtype="0" accel="50000" decel="50000" fill="hold" grpId="0" nodeType="clickEffect">
                                  <p:stCondLst>
                                    <p:cond delay="0"/>
                                  </p:stCondLst>
                                  <p:childTnLst>
                                    <p:animMotion origin="layout" path="M -3.61111E-6 -4.85661E-6 L -0.00017 -0.50601 " pathEditMode="relative" rAng="0" ptsTypes="AA">
                                      <p:cBhvr>
                                        <p:cTn id="75" dur="2000" fill="hold"/>
                                        <p:tgtEl>
                                          <p:spTgt spid="24"/>
                                        </p:tgtEl>
                                        <p:attrNameLst>
                                          <p:attrName>ppt_x</p:attrName>
                                          <p:attrName>ppt_y</p:attrName>
                                        </p:attrNameLst>
                                      </p:cBhvr>
                                      <p:rCtr x="-17" y="-25316"/>
                                    </p:animMotion>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childTnLst>
              </p:cTn>
              <p:nextCondLst>
                <p:cond evt="onClick" delay="0">
                  <p:tgtEl>
                    <p:spTgt spid="17"/>
                  </p:tgtEl>
                </p:cond>
              </p:nextCondLst>
            </p:seq>
            <p:seq concurrent="1" nextAc="seek">
              <p:cTn id="76" restart="whenNotActive" fill="hold" evtFilter="cancelBubble" nodeType="interactiveSeq">
                <p:stCondLst>
                  <p:cond evt="onClick" delay="0">
                    <p:tgtEl>
                      <p:spTgt spid="21"/>
                    </p:tgtEl>
                  </p:cond>
                </p:stCondLst>
                <p:endSync evt="end" delay="0">
                  <p:rtn val="all"/>
                </p:endSync>
                <p:childTnLst>
                  <p:par>
                    <p:cTn id="77" fill="hold">
                      <p:stCondLst>
                        <p:cond delay="0"/>
                      </p:stCondLst>
                      <p:childTnLst>
                        <p:par>
                          <p:cTn id="78" fill="hold">
                            <p:stCondLst>
                              <p:cond delay="0"/>
                            </p:stCondLst>
                            <p:childTnLst>
                              <p:par>
                                <p:cTn id="79" presetID="64" presetClass="path" presetSubtype="0" accel="50000" decel="50000" fill="hold" grpId="0" nodeType="clickEffect">
                                  <p:stCondLst>
                                    <p:cond delay="0"/>
                                  </p:stCondLst>
                                  <p:childTnLst>
                                    <p:animMotion origin="layout" path="M -3.33333E-6 3.91613E-7 L -0.42083 -0.85076 " pathEditMode="relative" rAng="0" ptsTypes="AA">
                                      <p:cBhvr>
                                        <p:cTn id="80" dur="2000" fill="hold"/>
                                        <p:tgtEl>
                                          <p:spTgt spid="32"/>
                                        </p:tgtEl>
                                        <p:attrNameLst>
                                          <p:attrName>ppt_x</p:attrName>
                                          <p:attrName>ppt_y</p:attrName>
                                        </p:attrNameLst>
                                      </p:cBhvr>
                                      <p:rCtr x="-21042" y="-42553"/>
                                    </p:animMotion>
                                  </p:childTnLst>
                                  <p:subTnLst>
                                    <p:set>
                                      <p:cBhvr override="childStyle">
                                        <p:cTn dur="1" fill="hold" display="0" masterRel="nextClick" afterEffect="1"/>
                                        <p:tgtEl>
                                          <p:spTgt spid="32"/>
                                        </p:tgtEl>
                                        <p:attrNameLst>
                                          <p:attrName>style.visibility</p:attrName>
                                        </p:attrNameLst>
                                      </p:cBhvr>
                                      <p:to>
                                        <p:strVal val="hidden"/>
                                      </p:to>
                                    </p:set>
                                  </p:subTnLst>
                                </p:cTn>
                              </p:par>
                            </p:childTnLst>
                          </p:cTn>
                        </p:par>
                      </p:childTnLst>
                    </p:cTn>
                  </p:par>
                </p:childTnLst>
              </p:cTn>
              <p:nextCondLst>
                <p:cond evt="onClick" delay="0">
                  <p:tgtEl>
                    <p:spTgt spid="21"/>
                  </p:tgtEl>
                </p:cond>
              </p:nextCondLst>
            </p:seq>
            <p:seq concurrent="1" nextAc="seek">
              <p:cTn id="81" restart="whenNotActive" fill="hold" evtFilter="cancelBubble" nodeType="interactiveSeq">
                <p:stCondLst>
                  <p:cond evt="onClick" delay="0">
                    <p:tgtEl>
                      <p:spTgt spid="33"/>
                    </p:tgtEl>
                  </p:cond>
                </p:stCondLst>
                <p:endSync evt="end" delay="0">
                  <p:rtn val="all"/>
                </p:endSync>
                <p:childTnLst>
                  <p:par>
                    <p:cTn id="82" fill="hold">
                      <p:stCondLst>
                        <p:cond delay="0"/>
                      </p:stCondLst>
                      <p:childTnLst>
                        <p:par>
                          <p:cTn id="83" fill="hold">
                            <p:stCondLst>
                              <p:cond delay="0"/>
                            </p:stCondLst>
                            <p:childTnLst>
                              <p:par>
                                <p:cTn id="84" presetID="64" presetClass="path" presetSubtype="0" accel="50000" decel="50000" fill="hold" grpId="0" nodeType="clickEffect">
                                  <p:stCondLst>
                                    <p:cond delay="0"/>
                                  </p:stCondLst>
                                  <p:childTnLst>
                                    <p:animMotion origin="layout" path="M -3.33333E-6 4.58834E-6 L -0.20833 -0.46901 " pathEditMode="relative" rAng="0" ptsTypes="AA">
                                      <p:cBhvr>
                                        <p:cTn id="85" dur="2000" fill="hold"/>
                                        <p:tgtEl>
                                          <p:spTgt spid="35"/>
                                        </p:tgtEl>
                                        <p:attrNameLst>
                                          <p:attrName>ppt_x</p:attrName>
                                          <p:attrName>ppt_y</p:attrName>
                                        </p:attrNameLst>
                                      </p:cBhvr>
                                      <p:rCtr x="-10417" y="-23466"/>
                                    </p:animMotion>
                                  </p:childTnLst>
                                  <p:subTnLst>
                                    <p:set>
                                      <p:cBhvr override="childStyle">
                                        <p:cTn dur="1" fill="hold" display="0" masterRel="nextClick" afterEffect="1"/>
                                        <p:tgtEl>
                                          <p:spTgt spid="35"/>
                                        </p:tgtEl>
                                        <p:attrNameLst>
                                          <p:attrName>style.visibility</p:attrName>
                                        </p:attrNameLst>
                                      </p:cBhvr>
                                      <p:to>
                                        <p:strVal val="hidden"/>
                                      </p:to>
                                    </p:set>
                                  </p:subTnLst>
                                </p:cTn>
                              </p:par>
                            </p:childTnLst>
                          </p:cTn>
                        </p:par>
                      </p:childTnLst>
                    </p:cTn>
                  </p:par>
                </p:childTnLst>
              </p:cTn>
              <p:nextCondLst>
                <p:cond evt="onClick" delay="0">
                  <p:tgtEl>
                    <p:spTgt spid="33"/>
                  </p:tgtEl>
                </p:cond>
              </p:nextCondLst>
            </p:seq>
          </p:childTnLst>
        </p:cTn>
      </p:par>
    </p:tnLst>
    <p:bldLst>
      <p:bldP spid="13" grpId="0" animBg="1"/>
      <p:bldP spid="13" grpId="1" animBg="1"/>
      <p:bldP spid="26" grpId="0" animBg="1"/>
      <p:bldP spid="28" grpId="0" animBg="1"/>
      <p:bldP spid="24" grpId="0" animBg="1"/>
      <p:bldP spid="25" grpId="0" animBg="1"/>
      <p:bldP spid="32" grpId="0" animBg="1"/>
      <p:bldP spid="38" grpId="0" animBg="1"/>
      <p:bldP spid="34" grpId="0" animBg="1"/>
      <p:bldP spid="40" grpId="0" animBg="1"/>
      <p:bldP spid="40" grpId="1" animBg="1"/>
      <p:bldP spid="45" grpId="0" animBg="1"/>
      <p:bldP spid="45" grpId="1" animBg="1"/>
      <p:bldP spid="42" grpId="0" animBg="1"/>
      <p:bldP spid="42" grpId="1" animBg="1"/>
      <p:bldP spid="43" grpId="0" animBg="1"/>
      <p:bldP spid="43" grpId="1" animBg="1"/>
      <p:bldP spid="44" grpId="0" animBg="1"/>
      <p:bldP spid="44" grpId="1"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Bevel 4">
            <a:hlinkClick r:id="rId2" action="ppaction://hlinksldjump"/>
          </p:cNvPr>
          <p:cNvSpPr/>
          <p:nvPr/>
        </p:nvSpPr>
        <p:spPr>
          <a:xfrm>
            <a:off x="8534400" y="4839735"/>
            <a:ext cx="457200" cy="1524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t>close</a:t>
            </a:r>
            <a:endParaRPr lang="en-US" sz="8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600" y="832472"/>
            <a:ext cx="4867991" cy="3796678"/>
          </a:xfrm>
          <a:prstGeom prst="rect">
            <a:avLst/>
          </a:prstGeom>
        </p:spPr>
      </p:pic>
      <p:sp>
        <p:nvSpPr>
          <p:cNvPr id="8" name="TextBox 7"/>
          <p:cNvSpPr txBox="1"/>
          <p:nvPr/>
        </p:nvSpPr>
        <p:spPr>
          <a:xfrm>
            <a:off x="3657600" y="336097"/>
            <a:ext cx="1812570" cy="297927"/>
          </a:xfrm>
          <a:prstGeom prst="rect">
            <a:avLst/>
          </a:prstGeom>
          <a:noFill/>
        </p:spPr>
        <p:txBody>
          <a:bodyPr wrap="square" rtlCol="0">
            <a:spAutoFit/>
          </a:bodyPr>
          <a:lstStyle/>
          <a:p>
            <a:pPr algn="ctr"/>
            <a:r>
              <a:rPr lang="en-US" sz="1000" b="1" dirty="0" smtClean="0">
                <a:latin typeface="Arial" panose="020B0604020202020204" pitchFamily="34" charset="0"/>
                <a:cs typeface="Arial" panose="020B0604020202020204" pitchFamily="34" charset="0"/>
              </a:rPr>
              <a:t>Scoring Rubric</a:t>
            </a:r>
            <a:endParaRPr lang="en-US" sz="1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3542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2149</TotalTime>
  <Words>735</Words>
  <Application>Microsoft Office PowerPoint</Application>
  <PresentationFormat>On-screen Show (16:9)</PresentationFormat>
  <Paragraphs>63</Paragraphs>
  <Slides>2</Slides>
  <Notes>0</Notes>
  <HiddenSlides>1</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WVGES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schleger</dc:creator>
  <cp:lastModifiedBy>Betty Schleger</cp:lastModifiedBy>
  <cp:revision>193</cp:revision>
  <dcterms:created xsi:type="dcterms:W3CDTF">2013-05-01T18:57:47Z</dcterms:created>
  <dcterms:modified xsi:type="dcterms:W3CDTF">2016-03-10T15:51:01Z</dcterms:modified>
</cp:coreProperties>
</file>