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663300"/>
    <a:srgbClr val="3F1E03"/>
    <a:srgbClr val="4C2600"/>
    <a:srgbClr val="3D1F00"/>
    <a:srgbClr val="482E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87" autoAdjust="0"/>
    <p:restoredTop sz="94660"/>
  </p:normalViewPr>
  <p:slideViewPr>
    <p:cSldViewPr>
      <p:cViewPr varScale="1">
        <p:scale>
          <a:sx n="109" d="100"/>
          <a:sy n="109" d="100"/>
        </p:scale>
        <p:origin x="-754" y="2496"/>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DCAE7D-E28A-4D4D-A810-9E6E53B9D1C2}" type="datetimeFigureOut">
              <a:rPr lang="en-US" smtClean="0"/>
              <a:pPr/>
              <a:t>4/16/2016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CAE7D-E28A-4D4D-A810-9E6E53B9D1C2}" type="datetimeFigureOut">
              <a:rPr lang="en-US" smtClean="0"/>
              <a:pPr/>
              <a:t>4/16/2016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CAE7D-E28A-4D4D-A810-9E6E53B9D1C2}" type="datetimeFigureOut">
              <a:rPr lang="en-US" smtClean="0"/>
              <a:pPr/>
              <a:t>4/16/2016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CAE7D-E28A-4D4D-A810-9E6E53B9D1C2}" type="datetimeFigureOut">
              <a:rPr lang="en-US" smtClean="0"/>
              <a:pPr/>
              <a:t>4/16/2016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DCAE7D-E28A-4D4D-A810-9E6E53B9D1C2}" type="datetimeFigureOut">
              <a:rPr lang="en-US" smtClean="0"/>
              <a:pPr/>
              <a:t>4/16/2016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DCAE7D-E28A-4D4D-A810-9E6E53B9D1C2}" type="datetimeFigureOut">
              <a:rPr lang="en-US" smtClean="0"/>
              <a:pPr/>
              <a:t>4/16/2016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DCAE7D-E28A-4D4D-A810-9E6E53B9D1C2}" type="datetimeFigureOut">
              <a:rPr lang="en-US" smtClean="0"/>
              <a:pPr/>
              <a:t>4/16/2016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DCAE7D-E28A-4D4D-A810-9E6E53B9D1C2}" type="datetimeFigureOut">
              <a:rPr lang="en-US" smtClean="0"/>
              <a:pPr/>
              <a:t>4/16/2016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CAE7D-E28A-4D4D-A810-9E6E53B9D1C2}" type="datetimeFigureOut">
              <a:rPr lang="en-US" smtClean="0"/>
              <a:pPr/>
              <a:t>4/16/2016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DCAE7D-E28A-4D4D-A810-9E6E53B9D1C2}" type="datetimeFigureOut">
              <a:rPr lang="en-US" smtClean="0"/>
              <a:pPr/>
              <a:t>4/16/2016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DCAE7D-E28A-4D4D-A810-9E6E53B9D1C2}" type="datetimeFigureOut">
              <a:rPr lang="en-US" smtClean="0"/>
              <a:pPr/>
              <a:t>4/16/2016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7DCAE7D-E28A-4D4D-A810-9E6E53B9D1C2}" type="datetimeFigureOut">
              <a:rPr lang="en-US" smtClean="0"/>
              <a:pPr/>
              <a:t>4/16/2016</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A6C3133-C7D8-4282-9041-B61A9C6FE2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865" y="-247650"/>
            <a:ext cx="9220200" cy="5143500"/>
          </a:xfrm>
          <a:prstGeom prst="rect">
            <a:avLst/>
          </a:prstGeom>
          <a:solidFill>
            <a:srgbClr val="3D1F00"/>
          </a:solidFill>
          <a:ln>
            <a:noFill/>
          </a:ln>
          <a:effectLst>
            <a:innerShdw blurRad="63500" dist="50800" dir="189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 </a:t>
            </a:r>
            <a:endParaRPr lang="en-US" dirty="0">
              <a:solidFill>
                <a:schemeClr val="tx1"/>
              </a:solidFill>
            </a:endParaRPr>
          </a:p>
        </p:txBody>
      </p:sp>
      <p:sp>
        <p:nvSpPr>
          <p:cNvPr id="14" name="Rectangle 13"/>
          <p:cNvSpPr/>
          <p:nvPr/>
        </p:nvSpPr>
        <p:spPr>
          <a:xfrm>
            <a:off x="0" y="514350"/>
            <a:ext cx="9144000" cy="1295400"/>
          </a:xfrm>
          <a:prstGeom prst="rect">
            <a:avLst/>
          </a:prstGeom>
          <a:solidFill>
            <a:srgbClr val="3F1E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381000" y="514350"/>
            <a:ext cx="4648200" cy="830997"/>
          </a:xfrm>
          <a:prstGeom prst="rect">
            <a:avLst/>
          </a:prstGeom>
          <a:noFill/>
        </p:spPr>
        <p:txBody>
          <a:bodyPr wrap="square" rtlCol="0">
            <a:spAutoFit/>
          </a:bodyPr>
          <a:lstStyle/>
          <a:p>
            <a:pPr algn="ctr"/>
            <a:r>
              <a:rPr lang="en-US" sz="2400" dirty="0" smtClean="0">
                <a:solidFill>
                  <a:schemeClr val="bg1"/>
                </a:solidFill>
                <a:latin typeface="Broadway" pitchFamily="82" charset="0"/>
              </a:rPr>
              <a:t>Calculating Porosity of</a:t>
            </a:r>
          </a:p>
          <a:p>
            <a:pPr algn="ctr"/>
            <a:r>
              <a:rPr lang="en-US" sz="2400" dirty="0" smtClean="0">
                <a:solidFill>
                  <a:schemeClr val="bg1"/>
                </a:solidFill>
                <a:latin typeface="Broadway" pitchFamily="82" charset="0"/>
              </a:rPr>
              <a:t>A Sponge</a:t>
            </a:r>
            <a:endParaRPr lang="en-US" sz="2400" dirty="0">
              <a:solidFill>
                <a:schemeClr val="bg1"/>
              </a:solidFill>
              <a:latin typeface="Broadway" pitchFamily="82" charset="0"/>
            </a:endParaRPr>
          </a:p>
        </p:txBody>
      </p:sp>
      <p:sp>
        <p:nvSpPr>
          <p:cNvPr id="29" name="TextBox 28"/>
          <p:cNvSpPr txBox="1"/>
          <p:nvPr/>
        </p:nvSpPr>
        <p:spPr>
          <a:xfrm>
            <a:off x="609600" y="1224975"/>
            <a:ext cx="4267200" cy="584775"/>
          </a:xfrm>
          <a:prstGeom prst="rect">
            <a:avLst/>
          </a:prstGeom>
          <a:noFill/>
        </p:spPr>
        <p:txBody>
          <a:bodyPr wrap="square" rtlCol="0">
            <a:spAutoFit/>
          </a:bodyPr>
          <a:lstStyle/>
          <a:p>
            <a:pPr algn="ctr"/>
            <a:r>
              <a:rPr lang="en-US" sz="1600" dirty="0" smtClean="0">
                <a:solidFill>
                  <a:schemeClr val="bg1"/>
                </a:solidFill>
              </a:rPr>
              <a:t>By Regina Smith</a:t>
            </a:r>
          </a:p>
          <a:p>
            <a:pPr algn="ctr"/>
            <a:r>
              <a:rPr lang="en-US" sz="1600" dirty="0" smtClean="0">
                <a:solidFill>
                  <a:schemeClr val="bg1"/>
                </a:solidFill>
              </a:rPr>
              <a:t>Morgantown Day School</a:t>
            </a:r>
            <a:endParaRPr lang="en-US" sz="1600" dirty="0">
              <a:solidFill>
                <a:schemeClr val="bg1"/>
              </a:solidFill>
            </a:endParaRPr>
          </a:p>
        </p:txBody>
      </p:sp>
      <p:sp>
        <p:nvSpPr>
          <p:cNvPr id="13" name="Rectangle 12"/>
          <p:cNvSpPr/>
          <p:nvPr/>
        </p:nvSpPr>
        <p:spPr>
          <a:xfrm>
            <a:off x="5715000" y="133350"/>
            <a:ext cx="3664695" cy="3886200"/>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28600" indent="-228600">
              <a:buFont typeface="+mj-lt"/>
              <a:buAutoNum type="arabicPeriod"/>
            </a:pPr>
            <a:r>
              <a:rPr lang="en-US" sz="800" dirty="0" smtClean="0">
                <a:solidFill>
                  <a:schemeClr val="tx1"/>
                </a:solidFill>
                <a:latin typeface="Arial" pitchFamily="34" charset="0"/>
                <a:cs typeface="Arial" pitchFamily="34" charset="0"/>
              </a:rPr>
              <a:t>The students will calculate the volume (cubic cm) of the dry sponge by measuring the length, width and height with a ruler and multiplying the numbers together (L x </a:t>
            </a:r>
            <a:r>
              <a:rPr lang="en-US" sz="800" dirty="0" smtClean="0">
                <a:solidFill>
                  <a:schemeClr val="tx1"/>
                </a:solidFill>
                <a:latin typeface="Arial" pitchFamily="34" charset="0"/>
                <a:cs typeface="Arial" pitchFamily="34" charset="0"/>
              </a:rPr>
              <a:t>W X H </a:t>
            </a:r>
            <a:r>
              <a:rPr lang="en-US" sz="800" dirty="0" smtClean="0">
                <a:solidFill>
                  <a:schemeClr val="tx1"/>
                </a:solidFill>
                <a:latin typeface="Arial" pitchFamily="34" charset="0"/>
                <a:cs typeface="Arial" pitchFamily="34" charset="0"/>
              </a:rPr>
              <a:t>= V) and record the answer.</a:t>
            </a:r>
          </a:p>
          <a:p>
            <a:pPr marL="228600" indent="-228600">
              <a:buFont typeface="+mj-lt"/>
              <a:buAutoNum type="arabicPeriod"/>
            </a:pPr>
            <a:r>
              <a:rPr lang="en-US" sz="800" dirty="0" smtClean="0">
                <a:solidFill>
                  <a:schemeClr val="tx1"/>
                </a:solidFill>
                <a:latin typeface="Arial" pitchFamily="34" charset="0"/>
                <a:cs typeface="Arial" pitchFamily="34" charset="0"/>
              </a:rPr>
              <a:t>The students put 300-400 ml of water in the beaker. Record the exact water amount.</a:t>
            </a:r>
          </a:p>
          <a:p>
            <a:pPr marL="228600" indent="-228600">
              <a:buFont typeface="+mj-lt"/>
              <a:buAutoNum type="arabicPeriod"/>
            </a:pPr>
            <a:r>
              <a:rPr lang="en-US" sz="800" dirty="0" smtClean="0">
                <a:solidFill>
                  <a:schemeClr val="tx1"/>
                </a:solidFill>
                <a:latin typeface="Arial" pitchFamily="34" charset="0"/>
                <a:cs typeface="Arial" pitchFamily="34" charset="0"/>
              </a:rPr>
              <a:t>The students will immerse the sponge in the water being careful not to spill the water out of the beaker. Try to squeeze the air out of the sponge with it still immersed under water.</a:t>
            </a:r>
          </a:p>
          <a:p>
            <a:pPr marL="228600" indent="-228600">
              <a:buFont typeface="+mj-lt"/>
              <a:buAutoNum type="arabicPeriod"/>
            </a:pPr>
            <a:r>
              <a:rPr lang="en-US" sz="800" dirty="0" smtClean="0">
                <a:solidFill>
                  <a:schemeClr val="tx1"/>
                </a:solidFill>
                <a:latin typeface="Arial" pitchFamily="34" charset="0"/>
                <a:cs typeface="Arial" pitchFamily="34" charset="0"/>
              </a:rPr>
              <a:t>Very quickly and carefully remove the wet sponge from the water and put it in a second container.</a:t>
            </a:r>
          </a:p>
          <a:p>
            <a:pPr marL="228600" indent="-228600">
              <a:buFont typeface="+mj-lt"/>
              <a:buAutoNum type="arabicPeriod"/>
            </a:pPr>
            <a:r>
              <a:rPr lang="en-US" sz="800" dirty="0" smtClean="0">
                <a:solidFill>
                  <a:schemeClr val="tx1"/>
                </a:solidFill>
                <a:latin typeface="Arial" pitchFamily="34" charset="0"/>
                <a:cs typeface="Arial" pitchFamily="34" charset="0"/>
              </a:rPr>
              <a:t>Record the water level in the first beaker.</a:t>
            </a:r>
          </a:p>
          <a:p>
            <a:pPr marL="228600" indent="-228600">
              <a:buFont typeface="+mj-lt"/>
              <a:buAutoNum type="arabicPeriod"/>
            </a:pPr>
            <a:r>
              <a:rPr lang="en-US" sz="800" dirty="0" smtClean="0">
                <a:solidFill>
                  <a:schemeClr val="tx1"/>
                </a:solidFill>
                <a:latin typeface="Arial" pitchFamily="34" charset="0"/>
                <a:cs typeface="Arial" pitchFamily="34" charset="0"/>
              </a:rPr>
              <a:t>Calculate the change in the volume of water in the first beaker. Record the answer.</a:t>
            </a:r>
          </a:p>
          <a:p>
            <a:pPr marL="228600" indent="-228600">
              <a:buFont typeface="+mj-lt"/>
              <a:buAutoNum type="arabicPeriod"/>
            </a:pPr>
            <a:r>
              <a:rPr lang="en-US" sz="800" dirty="0" smtClean="0">
                <a:solidFill>
                  <a:schemeClr val="tx1"/>
                </a:solidFill>
                <a:latin typeface="Arial" pitchFamily="34" charset="0"/>
                <a:cs typeface="Arial" pitchFamily="34" charset="0"/>
              </a:rPr>
              <a:t>Calculate the porosity of the sponge by dividing the change in the water volume by the volume of the sponge and multiplying the answer by 100 to get the percent porosity.</a:t>
            </a:r>
          </a:p>
          <a:p>
            <a:pPr marL="228600" indent="-228600">
              <a:buFont typeface="+mj-lt"/>
              <a:buAutoNum type="arabicPeriod"/>
            </a:pPr>
            <a:r>
              <a:rPr lang="en-US" sz="800" dirty="0" smtClean="0">
                <a:solidFill>
                  <a:schemeClr val="tx1"/>
                </a:solidFill>
                <a:latin typeface="Arial" pitchFamily="34" charset="0"/>
                <a:cs typeface="Arial" pitchFamily="34" charset="0"/>
              </a:rPr>
              <a:t>The students will record the porosity of their sponges on the board.</a:t>
            </a:r>
          </a:p>
          <a:p>
            <a:pPr marL="228600" indent="-228600">
              <a:buFont typeface="+mj-lt"/>
              <a:buAutoNum type="arabicPeriod"/>
            </a:pPr>
            <a:r>
              <a:rPr lang="en-US" sz="800" dirty="0" smtClean="0">
                <a:solidFill>
                  <a:schemeClr val="tx1"/>
                </a:solidFill>
                <a:latin typeface="Arial" pitchFamily="34" charset="0"/>
                <a:cs typeface="Arial" pitchFamily="34" charset="0"/>
              </a:rPr>
              <a:t>Open discussion about what they did in the procedure and what their calculation means. They should be able to come up with the concept of the spaces (pores) holding the water. This is called porosity.</a:t>
            </a:r>
          </a:p>
          <a:p>
            <a:pPr marL="228600" indent="-228600">
              <a:buFont typeface="+mj-lt"/>
              <a:buAutoNum type="arabicPeriod"/>
            </a:pPr>
            <a:r>
              <a:rPr lang="en-US" sz="800" dirty="0" smtClean="0">
                <a:solidFill>
                  <a:schemeClr val="tx1"/>
                </a:solidFill>
                <a:latin typeface="Arial" pitchFamily="34" charset="0"/>
                <a:cs typeface="Arial" pitchFamily="34" charset="0"/>
              </a:rPr>
              <a:t>Hand out a sample of sandstone to each student. Have them examine the sandstone with a hand lens and discuss the rock’s properties.</a:t>
            </a:r>
          </a:p>
          <a:p>
            <a:pPr marL="228600" indent="-228600">
              <a:buFont typeface="+mj-lt"/>
              <a:buAutoNum type="arabicPeriod"/>
            </a:pPr>
            <a:r>
              <a:rPr lang="en-US" sz="800" dirty="0" smtClean="0">
                <a:solidFill>
                  <a:schemeClr val="tx1"/>
                </a:solidFill>
                <a:latin typeface="Arial" pitchFamily="34" charset="0"/>
                <a:cs typeface="Arial" pitchFamily="34" charset="0"/>
              </a:rPr>
              <a:t>Put a drop of crude or motor oil on the rock and have the students record their observations.</a:t>
            </a:r>
          </a:p>
          <a:p>
            <a:pPr marL="228600" indent="-228600">
              <a:buFont typeface="+mj-lt"/>
              <a:buAutoNum type="arabicPeriod"/>
            </a:pPr>
            <a:r>
              <a:rPr lang="en-US" sz="800" dirty="0" smtClean="0">
                <a:solidFill>
                  <a:schemeClr val="tx1"/>
                </a:solidFill>
                <a:latin typeface="Arial" pitchFamily="34" charset="0"/>
                <a:cs typeface="Arial" pitchFamily="34" charset="0"/>
              </a:rPr>
              <a:t>Students will write an explanation of what is happening to the oil on the rock.</a:t>
            </a:r>
          </a:p>
        </p:txBody>
      </p:sp>
      <p:sp>
        <p:nvSpPr>
          <p:cNvPr id="7" name="Rectangle 6"/>
          <p:cNvSpPr/>
          <p:nvPr/>
        </p:nvSpPr>
        <p:spPr>
          <a:xfrm rot="167061">
            <a:off x="5473582" y="364801"/>
            <a:ext cx="3352800" cy="4038600"/>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71494">
            <a:off x="5391593" y="519327"/>
            <a:ext cx="3352800" cy="3886200"/>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21430362">
            <a:off x="5427805" y="213674"/>
            <a:ext cx="3352800" cy="3886200"/>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4396740" y="5225133"/>
            <a:ext cx="1447800" cy="276999"/>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ctr"/>
            <a:r>
              <a:rPr lang="en-US" sz="1200" dirty="0" smtClean="0">
                <a:solidFill>
                  <a:schemeClr val="tx1"/>
                </a:solidFill>
              </a:rPr>
              <a:t>45-60 minutes</a:t>
            </a:r>
            <a:endParaRPr lang="en-US" sz="1200" dirty="0">
              <a:solidFill>
                <a:schemeClr val="tx1"/>
              </a:solidFill>
            </a:endParaRPr>
          </a:p>
        </p:txBody>
      </p:sp>
      <p:sp>
        <p:nvSpPr>
          <p:cNvPr id="28" name="Rectangle 27"/>
          <p:cNvSpPr/>
          <p:nvPr/>
        </p:nvSpPr>
        <p:spPr>
          <a:xfrm>
            <a:off x="4541520" y="7067550"/>
            <a:ext cx="4602480" cy="263149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171450" indent="-171450">
              <a:buFont typeface="Arial" panose="020B0604020202020204" pitchFamily="34" charset="0"/>
              <a:buChar char="•"/>
            </a:pPr>
            <a:r>
              <a:rPr lang="en-US" sz="1100" dirty="0" smtClean="0">
                <a:solidFill>
                  <a:schemeClr val="tx1"/>
                </a:solidFill>
              </a:rPr>
              <a:t>Using a beaker of dry sand, a beaker of water and a graduated beaker. Have the students figure out the porosity of the sand in the beaker.</a:t>
            </a:r>
          </a:p>
          <a:p>
            <a:pPr marL="171450" indent="-171450">
              <a:buFont typeface="Arial" panose="020B0604020202020204" pitchFamily="34" charset="0"/>
              <a:buChar char="•"/>
            </a:pPr>
            <a:r>
              <a:rPr lang="en-US" sz="1100" dirty="0" smtClean="0">
                <a:solidFill>
                  <a:schemeClr val="tx1"/>
                </a:solidFill>
              </a:rPr>
              <a:t>Using coins of various sizes or the same size, have the students arrange the coins in different configurations to model the spaces in the rocks. Then, mathematically calculate pore space on a 2-dimensional level. Which model has the most pore space? What has the least?</a:t>
            </a:r>
          </a:p>
          <a:p>
            <a:pPr marL="171450" indent="-171450">
              <a:buFont typeface="Arial" panose="020B0604020202020204" pitchFamily="34" charset="0"/>
              <a:buChar char="•"/>
            </a:pPr>
            <a:r>
              <a:rPr lang="en-US" sz="1100" dirty="0" smtClean="0">
                <a:solidFill>
                  <a:schemeClr val="tx1"/>
                </a:solidFill>
              </a:rPr>
              <a:t>Give the students the following problem using the sponge soaked in oil or a rock that has been soaked in oil. How much oil can you get out of the sponge or rock? You may not handle, move, or squeeze the sponge/rock with your hands. You must use some sort of device and/or chemical additives to extract the oil from the sponge or rock. The students should submit a written plan for approval, then collect all needed materials and try out their plan. A written explanation of their success/failure, and how their plan relates to what the oil companies do may be useful for evaluation and class discussion. </a:t>
            </a:r>
            <a:endParaRPr lang="en-US" sz="1100" b="1" dirty="0">
              <a:solidFill>
                <a:srgbClr val="FF0000"/>
              </a:solidFill>
            </a:endParaRPr>
          </a:p>
        </p:txBody>
      </p:sp>
      <p:sp>
        <p:nvSpPr>
          <p:cNvPr id="24" name="Rectangle 23"/>
          <p:cNvSpPr/>
          <p:nvPr/>
        </p:nvSpPr>
        <p:spPr>
          <a:xfrm>
            <a:off x="533400" y="5314950"/>
            <a:ext cx="2895600" cy="938719"/>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pPr>
              <a:buFont typeface="Arial" pitchFamily="34" charset="0"/>
              <a:buChar char="•"/>
            </a:pPr>
            <a:r>
              <a:rPr lang="en-US" sz="1100" dirty="0" smtClean="0">
                <a:solidFill>
                  <a:schemeClr val="tx1"/>
                </a:solidFill>
              </a:rPr>
              <a:t>Students will calculate the percent porosity (spaces) of the sponge.</a:t>
            </a:r>
          </a:p>
          <a:p>
            <a:pPr>
              <a:buFont typeface="Arial" pitchFamily="34" charset="0"/>
              <a:buChar char="•"/>
            </a:pPr>
            <a:r>
              <a:rPr lang="en-US" sz="1100" dirty="0" smtClean="0">
                <a:solidFill>
                  <a:schemeClr val="tx1"/>
                </a:solidFill>
              </a:rPr>
              <a:t>Students will verbally define porosity.</a:t>
            </a:r>
          </a:p>
          <a:p>
            <a:pPr>
              <a:buFont typeface="Arial" pitchFamily="34" charset="0"/>
              <a:buChar char="•"/>
            </a:pPr>
            <a:r>
              <a:rPr lang="en-US" sz="1100" dirty="0" smtClean="0">
                <a:solidFill>
                  <a:schemeClr val="tx1"/>
                </a:solidFill>
              </a:rPr>
              <a:t>Students apply the concept of porosity in a written explanation of oil in rocks.</a:t>
            </a:r>
          </a:p>
        </p:txBody>
      </p:sp>
      <p:sp>
        <p:nvSpPr>
          <p:cNvPr id="8" name="Rectangle 7"/>
          <p:cNvSpPr/>
          <p:nvPr/>
        </p:nvSpPr>
        <p:spPr>
          <a:xfrm>
            <a:off x="5715000" y="209550"/>
            <a:ext cx="3581400" cy="3886200"/>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ffectLst>
                <a:outerShdw blurRad="50800" dist="38100" dir="2700000" algn="tl" rotWithShape="0">
                  <a:prstClr val="black">
                    <a:alpha val="40000"/>
                  </a:prstClr>
                </a:outerShdw>
              </a:effectLst>
            </a:endParaRPr>
          </a:p>
        </p:txBody>
      </p:sp>
      <p:sp>
        <p:nvSpPr>
          <p:cNvPr id="25" name="Rectangle 24"/>
          <p:cNvSpPr/>
          <p:nvPr/>
        </p:nvSpPr>
        <p:spPr>
          <a:xfrm>
            <a:off x="2286000" y="5467350"/>
            <a:ext cx="2057400" cy="24622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numCol="1" rtlCol="0" anchor="t" anchorCtr="0">
            <a:spAutoFit/>
          </a:bodyPr>
          <a:lstStyle/>
          <a:p>
            <a:pPr marL="61913">
              <a:buFont typeface="Arial" pitchFamily="34" charset="0"/>
              <a:buChar char="•"/>
            </a:pPr>
            <a:r>
              <a:rPr lang="en-US" sz="1100" dirty="0" smtClean="0">
                <a:solidFill>
                  <a:schemeClr val="tx1"/>
                </a:solidFill>
              </a:rPr>
              <a:t>1 rectangular sponge (approximately 12 cm x 7 cm x 2 cm)</a:t>
            </a:r>
          </a:p>
          <a:p>
            <a:pPr marL="61913">
              <a:buFont typeface="Arial" pitchFamily="34" charset="0"/>
              <a:buChar char="•"/>
            </a:pPr>
            <a:r>
              <a:rPr lang="en-US" sz="1100" dirty="0" smtClean="0">
                <a:solidFill>
                  <a:schemeClr val="tx1"/>
                </a:solidFill>
              </a:rPr>
              <a:t>1 graduated beaker or cylinder in ml (a measuring cup may be substituted but is less accurate)</a:t>
            </a:r>
          </a:p>
          <a:p>
            <a:pPr marL="61913">
              <a:buFont typeface="Arial" pitchFamily="34" charset="0"/>
              <a:buChar char="•"/>
            </a:pPr>
            <a:r>
              <a:rPr lang="en-US" sz="1100" dirty="0" smtClean="0">
                <a:solidFill>
                  <a:schemeClr val="tx1"/>
                </a:solidFill>
              </a:rPr>
              <a:t>1 metric ruler</a:t>
            </a:r>
          </a:p>
          <a:p>
            <a:pPr marL="61913">
              <a:buFont typeface="Arial" pitchFamily="34" charset="0"/>
              <a:buChar char="•"/>
            </a:pPr>
            <a:r>
              <a:rPr lang="en-US" sz="1100" dirty="0" smtClean="0">
                <a:solidFill>
                  <a:schemeClr val="tx1"/>
                </a:solidFill>
              </a:rPr>
              <a:t>Pencil, paper, calculator</a:t>
            </a:r>
          </a:p>
          <a:p>
            <a:pPr marL="61913">
              <a:buFont typeface="Arial" pitchFamily="34" charset="0"/>
              <a:buChar char="•"/>
            </a:pPr>
            <a:r>
              <a:rPr lang="en-US" sz="1100" dirty="0" smtClean="0">
                <a:solidFill>
                  <a:schemeClr val="tx1"/>
                </a:solidFill>
              </a:rPr>
              <a:t>Sandstone, crude or used motor oil</a:t>
            </a:r>
          </a:p>
          <a:p>
            <a:pPr marL="61913">
              <a:buFont typeface="Arial" pitchFamily="34" charset="0"/>
              <a:buChar char="•"/>
            </a:pPr>
            <a:r>
              <a:rPr lang="en-US" sz="1100" dirty="0" smtClean="0">
                <a:solidFill>
                  <a:schemeClr val="tx1"/>
                </a:solidFill>
              </a:rPr>
              <a:t>Water</a:t>
            </a:r>
          </a:p>
          <a:p>
            <a:pPr marL="61913">
              <a:buFont typeface="Arial" pitchFamily="34" charset="0"/>
              <a:buChar char="•"/>
            </a:pPr>
            <a:r>
              <a:rPr lang="en-US" sz="1100" dirty="0" smtClean="0">
                <a:solidFill>
                  <a:schemeClr val="tx1"/>
                </a:solidFill>
              </a:rPr>
              <a:t>Hand lens</a:t>
            </a:r>
          </a:p>
          <a:p>
            <a:pPr marL="61913">
              <a:buFont typeface="Arial" pitchFamily="34" charset="0"/>
              <a:buChar char="•"/>
            </a:pPr>
            <a:r>
              <a:rPr lang="en-US" sz="1100" dirty="0" smtClean="0">
                <a:solidFill>
                  <a:schemeClr val="tx1"/>
                </a:solidFill>
              </a:rPr>
              <a:t>Second container to hold sponge.</a:t>
            </a:r>
          </a:p>
        </p:txBody>
      </p:sp>
      <p:sp>
        <p:nvSpPr>
          <p:cNvPr id="27" name="Rectangle 26"/>
          <p:cNvSpPr/>
          <p:nvPr/>
        </p:nvSpPr>
        <p:spPr>
          <a:xfrm>
            <a:off x="4451773" y="5569609"/>
            <a:ext cx="3302000" cy="430887"/>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r>
              <a:rPr lang="en-US" sz="1100" dirty="0" smtClean="0">
                <a:solidFill>
                  <a:schemeClr val="tx1"/>
                </a:solidFill>
              </a:rPr>
              <a:t>Teacher observation on participation and cooperation. Hand in the completed lab for a grade or comments.</a:t>
            </a:r>
          </a:p>
        </p:txBody>
      </p:sp>
      <p:sp>
        <p:nvSpPr>
          <p:cNvPr id="32" name="Rectangle 31"/>
          <p:cNvSpPr/>
          <p:nvPr/>
        </p:nvSpPr>
        <p:spPr>
          <a:xfrm>
            <a:off x="457200" y="8362950"/>
            <a:ext cx="2768600" cy="2616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endParaRPr lang="en-US" sz="1100" dirty="0">
              <a:solidFill>
                <a:schemeClr val="tx1"/>
              </a:solidFill>
            </a:endParaRPr>
          </a:p>
        </p:txBody>
      </p:sp>
      <p:sp>
        <p:nvSpPr>
          <p:cNvPr id="38" name="Rectangle 37"/>
          <p:cNvSpPr/>
          <p:nvPr/>
        </p:nvSpPr>
        <p:spPr>
          <a:xfrm>
            <a:off x="762000" y="6457950"/>
            <a:ext cx="3337560" cy="1785104"/>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r>
              <a:rPr lang="en-US" sz="1100" dirty="0">
                <a:solidFill>
                  <a:schemeClr val="tx1"/>
                </a:solidFill>
              </a:rPr>
              <a:t>Porosity is the portion of the volume of a material that consists of open spaces. Open spaces can fill with a liquid such as oil or water. Oil reservoirs form when oil becomes concentrated in sandstone, limestone, or dolomite. Sandstone has a porosity of 5-20% depending on the degree and type of </a:t>
            </a:r>
            <a:r>
              <a:rPr lang="en-US" sz="1100" dirty="0" err="1">
                <a:solidFill>
                  <a:schemeClr val="tx1"/>
                </a:solidFill>
              </a:rPr>
              <a:t>lithification</a:t>
            </a:r>
            <a:r>
              <a:rPr lang="en-US" sz="1100" dirty="0">
                <a:solidFill>
                  <a:schemeClr val="tx1"/>
                </a:solidFill>
              </a:rPr>
              <a:t>. Only about 25-50% of the oil can be extracted from the rock. The rest of the oil remains in the pores. </a:t>
            </a:r>
            <a:r>
              <a:rPr lang="en-US" sz="1100" dirty="0" smtClean="0">
                <a:solidFill>
                  <a:schemeClr val="tx1"/>
                </a:solidFill>
              </a:rPr>
              <a:t>Horizontal drilling and </a:t>
            </a:r>
            <a:r>
              <a:rPr lang="en-US" sz="1100" dirty="0" err="1" smtClean="0">
                <a:solidFill>
                  <a:schemeClr val="tx1"/>
                </a:solidFill>
              </a:rPr>
              <a:t>fracking</a:t>
            </a:r>
            <a:r>
              <a:rPr lang="en-US" sz="1100" dirty="0" smtClean="0">
                <a:solidFill>
                  <a:schemeClr val="tx1"/>
                </a:solidFill>
              </a:rPr>
              <a:t> are new methods developed to extract </a:t>
            </a:r>
            <a:r>
              <a:rPr lang="en-US" sz="1100" dirty="0">
                <a:solidFill>
                  <a:schemeClr val="tx1"/>
                </a:solidFill>
              </a:rPr>
              <a:t>more </a:t>
            </a:r>
            <a:r>
              <a:rPr lang="en-US" sz="1100" dirty="0" smtClean="0">
                <a:solidFill>
                  <a:schemeClr val="tx1"/>
                </a:solidFill>
              </a:rPr>
              <a:t>oil and gas</a:t>
            </a:r>
            <a:endParaRPr lang="en-US" sz="1100" dirty="0">
              <a:solidFill>
                <a:schemeClr val="tx1"/>
              </a:solidFill>
            </a:endParaRPr>
          </a:p>
        </p:txBody>
      </p:sp>
      <p:sp>
        <p:nvSpPr>
          <p:cNvPr id="34" name="Rectangle 33"/>
          <p:cNvSpPr/>
          <p:nvPr/>
        </p:nvSpPr>
        <p:spPr>
          <a:xfrm>
            <a:off x="4876800" y="6076950"/>
            <a:ext cx="2768600" cy="830997"/>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r>
              <a:rPr lang="en-US" sz="1200" dirty="0">
                <a:solidFill>
                  <a:schemeClr val="tx1"/>
                </a:solidFill>
              </a:rPr>
              <a:t>The teacher may want to demonstrate the procedures for a younger group of students so that they fully understand what they need to do</a:t>
            </a:r>
            <a:r>
              <a:rPr lang="en-US" sz="1200" dirty="0" smtClean="0">
                <a:solidFill>
                  <a:schemeClr val="tx1"/>
                </a:solidFill>
              </a:rPr>
              <a:t>. </a:t>
            </a:r>
            <a:endParaRPr lang="en-US" sz="1200" dirty="0">
              <a:solidFill>
                <a:schemeClr val="tx1"/>
              </a:solidFill>
            </a:endParaRPr>
          </a:p>
        </p:txBody>
      </p:sp>
      <p:sp>
        <p:nvSpPr>
          <p:cNvPr id="35" name="Rectangle 34"/>
          <p:cNvSpPr/>
          <p:nvPr/>
        </p:nvSpPr>
        <p:spPr>
          <a:xfrm>
            <a:off x="7948828" y="5646552"/>
            <a:ext cx="990600" cy="276999"/>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ctr"/>
            <a:r>
              <a:rPr lang="en-US" sz="1200" dirty="0" smtClean="0">
                <a:solidFill>
                  <a:schemeClr val="tx1"/>
                </a:solidFill>
              </a:rPr>
              <a:t>None listed</a:t>
            </a:r>
            <a:endParaRPr lang="en-US" sz="1200" dirty="0">
              <a:solidFill>
                <a:schemeClr val="tx1"/>
              </a:solidFill>
            </a:endParaRPr>
          </a:p>
        </p:txBody>
      </p:sp>
      <p:sp>
        <p:nvSpPr>
          <p:cNvPr id="9" name="Rectangle 8"/>
          <p:cNvSpPr/>
          <p:nvPr/>
        </p:nvSpPr>
        <p:spPr>
          <a:xfrm>
            <a:off x="0" y="3352800"/>
            <a:ext cx="9144000" cy="1809750"/>
          </a:xfrm>
          <a:prstGeom prst="rect">
            <a:avLst/>
          </a:prstGeom>
          <a:solidFill>
            <a:srgbClr val="482E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3429000"/>
            <a:ext cx="9144000" cy="1657350"/>
          </a:xfrm>
          <a:prstGeom prst="rect">
            <a:avLst/>
          </a:prstGeom>
          <a:blipFill>
            <a:blip r:embed="rId2"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663300"/>
                </a:solidFill>
              </a:rPr>
              <a:t> </a:t>
            </a:r>
            <a:endParaRPr lang="en-US" dirty="0">
              <a:solidFill>
                <a:srgbClr val="663300"/>
              </a:solidFill>
            </a:endParaRPr>
          </a:p>
        </p:txBody>
      </p:sp>
      <p:sp>
        <p:nvSpPr>
          <p:cNvPr id="17" name="Flowchart: Document 16">
            <a:hlinkClick r:id="" action="ppaction://noaction" highlightClick="1"/>
          </p:cNvPr>
          <p:cNvSpPr/>
          <p:nvPr/>
        </p:nvSpPr>
        <p:spPr>
          <a:xfrm>
            <a:off x="152400" y="3648456"/>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Objective</a:t>
            </a:r>
            <a:endParaRPr lang="en-US" sz="1200" b="1" dirty="0">
              <a:solidFill>
                <a:srgbClr val="663300"/>
              </a:solidFill>
              <a:latin typeface="Arial Rounded MT Bold" pitchFamily="34" charset="0"/>
            </a:endParaRPr>
          </a:p>
        </p:txBody>
      </p:sp>
      <p:sp>
        <p:nvSpPr>
          <p:cNvPr id="18" name="Flowchart: Document 17">
            <a:hlinkClick r:id="" action="ppaction://noaction" highlightClick="1"/>
          </p:cNvPr>
          <p:cNvSpPr/>
          <p:nvPr/>
        </p:nvSpPr>
        <p:spPr>
          <a:xfrm>
            <a:off x="2733040" y="3648456"/>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Materials and</a:t>
            </a:r>
          </a:p>
          <a:p>
            <a:pPr algn="ctr"/>
            <a:r>
              <a:rPr lang="en-US" sz="1200" b="1" dirty="0" smtClean="0">
                <a:solidFill>
                  <a:srgbClr val="663300"/>
                </a:solidFill>
                <a:latin typeface="Arial Rounded MT Bold" pitchFamily="34" charset="0"/>
              </a:rPr>
              <a:t>Equipment</a:t>
            </a:r>
            <a:endParaRPr lang="en-US" sz="1200" b="1" dirty="0">
              <a:solidFill>
                <a:srgbClr val="663300"/>
              </a:solidFill>
              <a:latin typeface="Arial Rounded MT Bold" pitchFamily="34" charset="0"/>
            </a:endParaRPr>
          </a:p>
        </p:txBody>
      </p:sp>
      <p:sp>
        <p:nvSpPr>
          <p:cNvPr id="19" name="Flowchart: Document 18">
            <a:hlinkClick r:id="" action="ppaction://noaction" highlightClick="1"/>
          </p:cNvPr>
          <p:cNvSpPr/>
          <p:nvPr/>
        </p:nvSpPr>
        <p:spPr>
          <a:xfrm>
            <a:off x="4023360" y="3648456"/>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Time</a:t>
            </a:r>
            <a:endParaRPr lang="en-US" sz="1200" b="1" dirty="0">
              <a:solidFill>
                <a:srgbClr val="663300"/>
              </a:solidFill>
              <a:latin typeface="Arial Rounded MT Bold" pitchFamily="34" charset="0"/>
            </a:endParaRPr>
          </a:p>
        </p:txBody>
      </p:sp>
      <p:sp>
        <p:nvSpPr>
          <p:cNvPr id="20" name="Flowchart: Document 19">
            <a:hlinkClick r:id="" action="ppaction://noaction" highlightClick="1"/>
          </p:cNvPr>
          <p:cNvSpPr/>
          <p:nvPr/>
        </p:nvSpPr>
        <p:spPr>
          <a:xfrm>
            <a:off x="5313680" y="3648456"/>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Procedures</a:t>
            </a:r>
            <a:endParaRPr lang="en-US" sz="1200" b="1" dirty="0">
              <a:solidFill>
                <a:srgbClr val="663300"/>
              </a:solidFill>
              <a:latin typeface="Arial Rounded MT Bold" pitchFamily="34" charset="0"/>
            </a:endParaRPr>
          </a:p>
        </p:txBody>
      </p:sp>
      <p:sp>
        <p:nvSpPr>
          <p:cNvPr id="21" name="Flowchart: Document 20">
            <a:hlinkClick r:id="" action="ppaction://noaction" highlightClick="1"/>
          </p:cNvPr>
          <p:cNvSpPr/>
          <p:nvPr/>
        </p:nvSpPr>
        <p:spPr>
          <a:xfrm>
            <a:off x="6604000" y="3648456"/>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Assessment</a:t>
            </a:r>
            <a:endParaRPr lang="en-US" sz="1200" b="1" dirty="0">
              <a:solidFill>
                <a:srgbClr val="663300"/>
              </a:solidFill>
              <a:latin typeface="Arial Rounded MT Bold" pitchFamily="34" charset="0"/>
            </a:endParaRPr>
          </a:p>
        </p:txBody>
      </p:sp>
      <p:sp>
        <p:nvSpPr>
          <p:cNvPr id="22" name="Flowchart: Document 21">
            <a:hlinkClick r:id="" action="ppaction://noaction" highlightClick="1"/>
          </p:cNvPr>
          <p:cNvSpPr/>
          <p:nvPr/>
        </p:nvSpPr>
        <p:spPr>
          <a:xfrm>
            <a:off x="7894320" y="3648456"/>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Further</a:t>
            </a:r>
          </a:p>
          <a:p>
            <a:pPr algn="ctr"/>
            <a:r>
              <a:rPr lang="en-US" sz="1200" b="1" dirty="0" smtClean="0">
                <a:solidFill>
                  <a:srgbClr val="663300"/>
                </a:solidFill>
                <a:latin typeface="Arial Rounded MT Bold" pitchFamily="34" charset="0"/>
              </a:rPr>
              <a:t>Challenges</a:t>
            </a:r>
            <a:endParaRPr lang="en-US" sz="1200" b="1" dirty="0">
              <a:solidFill>
                <a:srgbClr val="663300"/>
              </a:solidFill>
              <a:latin typeface="Arial Rounded MT Bold" pitchFamily="34" charset="0"/>
            </a:endParaRPr>
          </a:p>
        </p:txBody>
      </p:sp>
      <p:sp>
        <p:nvSpPr>
          <p:cNvPr id="31" name="Flowchart: Document 30">
            <a:hlinkClick r:id="" action="ppaction://noaction" highlightClick="1"/>
          </p:cNvPr>
          <p:cNvSpPr/>
          <p:nvPr/>
        </p:nvSpPr>
        <p:spPr>
          <a:xfrm>
            <a:off x="1442720" y="3648456"/>
            <a:ext cx="1097280" cy="878541"/>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Overview</a:t>
            </a:r>
            <a:endParaRPr lang="en-US" sz="1200" b="1" dirty="0">
              <a:solidFill>
                <a:srgbClr val="663300"/>
              </a:solidFill>
              <a:latin typeface="Arial Rounded MT Bold" pitchFamily="34" charset="0"/>
            </a:endParaRPr>
          </a:p>
        </p:txBody>
      </p:sp>
      <p:sp>
        <p:nvSpPr>
          <p:cNvPr id="30" name="Flowchart: Document 29">
            <a:hlinkClick r:id="" action="ppaction://noaction" highlightClick="1"/>
          </p:cNvPr>
          <p:cNvSpPr/>
          <p:nvPr/>
        </p:nvSpPr>
        <p:spPr>
          <a:xfrm>
            <a:off x="2286000" y="4648647"/>
            <a:ext cx="1828800" cy="36347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Teaching Suggestions</a:t>
            </a:r>
            <a:endParaRPr lang="en-US" sz="1200" b="1" dirty="0">
              <a:solidFill>
                <a:srgbClr val="663300"/>
              </a:solidFill>
              <a:latin typeface="Arial Rounded MT Bold" pitchFamily="34" charset="0"/>
            </a:endParaRPr>
          </a:p>
        </p:txBody>
      </p:sp>
      <p:sp>
        <p:nvSpPr>
          <p:cNvPr id="33" name="Flowchart: Document 32">
            <a:hlinkClick r:id="" action="ppaction://noaction" highlightClick="1"/>
          </p:cNvPr>
          <p:cNvSpPr/>
          <p:nvPr/>
        </p:nvSpPr>
        <p:spPr>
          <a:xfrm>
            <a:off x="5334000" y="4629150"/>
            <a:ext cx="1828800" cy="36347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Safety Note</a:t>
            </a:r>
            <a:endParaRPr lang="en-US" sz="1200" b="1" dirty="0">
              <a:solidFill>
                <a:srgbClr val="663300"/>
              </a:solidFill>
              <a:latin typeface="Arial Rounded MT Bold" pitchFamily="34" charset="0"/>
            </a:endParaRPr>
          </a:p>
        </p:txBody>
      </p:sp>
      <p:pic>
        <p:nvPicPr>
          <p:cNvPr id="2" name="Picture 1"/>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486400" y="1200150"/>
            <a:ext cx="2975429" cy="177885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3.88889E-6 -4.19981E-6 L -0.45868 -0.99352 " pathEditMode="relative" rAng="0" ptsTypes="AA">
                                      <p:cBhvr>
                                        <p:cTn id="6" dur="2000" fill="hold"/>
                                        <p:tgtEl>
                                          <p:spTgt spid="32"/>
                                        </p:tgtEl>
                                        <p:attrNameLst>
                                          <p:attrName>ppt_x</p:attrName>
                                          <p:attrName>ppt_y</p:attrName>
                                        </p:attrNameLst>
                                      </p:cBhvr>
                                      <p:rCtr x="-22934" y="-49676"/>
                                    </p:animMotion>
                                  </p:childTnLst>
                                  <p:subTnLst>
                                    <p:set>
                                      <p:cBhvr override="childStyle">
                                        <p:cTn dur="1" fill="hold" display="0" masterRel="nextClick" afterEffect="1"/>
                                        <p:tgtEl>
                                          <p:spTgt spid="3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17"/>
                    </p:tgtEl>
                  </p:cond>
                </p:stCondLst>
                <p:endSync evt="end" delay="0">
                  <p:rtn val="all"/>
                </p:endSync>
                <p:childTnLst>
                  <p:par>
                    <p:cTn id="8" fill="hold">
                      <p:stCondLst>
                        <p:cond delay="0"/>
                      </p:stCondLst>
                      <p:childTnLst>
                        <p:par>
                          <p:cTn id="9" fill="hold">
                            <p:stCondLst>
                              <p:cond delay="0"/>
                            </p:stCondLst>
                            <p:childTnLst>
                              <p:par>
                                <p:cTn id="10" presetID="64" presetClass="path" presetSubtype="0" accel="50000" decel="50000" fill="hold" grpId="0" nodeType="clickEffect">
                                  <p:stCondLst>
                                    <p:cond delay="0"/>
                                  </p:stCondLst>
                                  <p:childTnLst>
                                    <p:animMotion origin="layout" path="M 3.33333E-6 -4.69463E-6 L 3.33333E-6 -0.57248 " pathEditMode="relative" rAng="0" ptsTypes="AA">
                                      <p:cBhvr>
                                        <p:cTn id="11" dur="2000" fill="hold"/>
                                        <p:tgtEl>
                                          <p:spTgt spid="24"/>
                                        </p:tgtEl>
                                        <p:attrNameLst>
                                          <p:attrName>ppt_x</p:attrName>
                                          <p:attrName>ppt_y</p:attrName>
                                        </p:attrNameLst>
                                      </p:cBhvr>
                                      <p:rCtr x="0" y="-286"/>
                                    </p:animMotion>
                                  </p:childTnLst>
                                  <p:subTnLst>
                                    <p:set>
                                      <p:cBhvr override="childStyle">
                                        <p:cTn dur="1" fill="hold" display="0" masterRel="nextClick" afterEffect="1"/>
                                        <p:tgtEl>
                                          <p:spTgt spid="24"/>
                                        </p:tgtEl>
                                        <p:attrNameLst>
                                          <p:attrName>style.visibility</p:attrName>
                                        </p:attrNameLst>
                                      </p:cBhvr>
                                      <p:to>
                                        <p:strVal val="hidden"/>
                                      </p:to>
                                    </p:set>
                                  </p:subTnLst>
                                </p:cTn>
                              </p:par>
                            </p:childTnLst>
                          </p:cTn>
                        </p:par>
                      </p:childTnLst>
                    </p:cTn>
                  </p:par>
                </p:childTnLst>
              </p:cTn>
              <p:nextCondLst>
                <p:cond evt="onClick" delay="0">
                  <p:tgtEl>
                    <p:spTgt spid="17"/>
                  </p:tgtEl>
                </p:cond>
              </p:nextCondLst>
            </p:seq>
            <p:seq concurrent="1" nextAc="seek">
              <p:cTn id="12" restart="whenNotActive" fill="hold" evtFilter="cancelBubble" nodeType="interactiveSeq">
                <p:stCondLst>
                  <p:cond evt="onClick" delay="0">
                    <p:tgtEl>
                      <p:spTgt spid="18"/>
                    </p:tgtEl>
                  </p:cond>
                </p:stCondLst>
                <p:endSync evt="end" delay="0">
                  <p:rtn val="all"/>
                </p:endSync>
                <p:childTnLst>
                  <p:par>
                    <p:cTn id="13" fill="hold">
                      <p:stCondLst>
                        <p:cond delay="0"/>
                      </p:stCondLst>
                      <p:childTnLst>
                        <p:par>
                          <p:cTn id="14" fill="hold">
                            <p:stCondLst>
                              <p:cond delay="0"/>
                            </p:stCondLst>
                            <p:childTnLst>
                              <p:par>
                                <p:cTn id="15" presetID="64" presetClass="path" presetSubtype="0" accel="50000" decel="50000" fill="hold" grpId="0" nodeType="clickEffect">
                                  <p:stCondLst>
                                    <p:cond delay="0"/>
                                  </p:stCondLst>
                                  <p:childTnLst>
                                    <p:animMotion origin="layout" path="M 5.55112E-17 -1.18717E-6 L -0.0125 -0.81252 " pathEditMode="relative" rAng="0" ptsTypes="AA">
                                      <p:cBhvr>
                                        <p:cTn id="16" dur="2000" fill="hold"/>
                                        <p:tgtEl>
                                          <p:spTgt spid="25"/>
                                        </p:tgtEl>
                                        <p:attrNameLst>
                                          <p:attrName>ppt_x</p:attrName>
                                          <p:attrName>ppt_y</p:attrName>
                                        </p:attrNameLst>
                                      </p:cBhvr>
                                      <p:rCtr x="-625" y="-40641"/>
                                    </p:animMotion>
                                  </p:childTnLst>
                                  <p:subTnLst>
                                    <p:set>
                                      <p:cBhvr override="childStyle">
                                        <p:cTn dur="1" fill="hold" display="0" masterRel="nextClick" afterEffect="1"/>
                                        <p:tgtEl>
                                          <p:spTgt spid="25"/>
                                        </p:tgtEl>
                                        <p:attrNameLst>
                                          <p:attrName>style.visibility</p:attrName>
                                        </p:attrNameLst>
                                      </p:cBhvr>
                                      <p:to>
                                        <p:strVal val="hidden"/>
                                      </p:to>
                                    </p:set>
                                  </p:subTnLst>
                                </p:cTn>
                              </p:par>
                            </p:childTnLst>
                          </p:cTn>
                        </p:par>
                      </p:childTnLst>
                    </p:cTn>
                  </p:par>
                </p:childTnLst>
              </p:cTn>
              <p:nextCondLst>
                <p:cond evt="onClick" delay="0">
                  <p:tgtEl>
                    <p:spTgt spid="18"/>
                  </p:tgtEl>
                </p:cond>
              </p:nextCondLst>
            </p:seq>
            <p:seq concurrent="1" nextAc="seek">
              <p:cTn id="17" restart="whenNotActive" fill="hold" evtFilter="cancelBubble" nodeType="interactiveSeq">
                <p:stCondLst>
                  <p:cond evt="onClick" delay="0">
                    <p:tgtEl>
                      <p:spTgt spid="19"/>
                    </p:tgtEl>
                  </p:cond>
                </p:stCondLst>
                <p:endSync evt="end" delay="0">
                  <p:rtn val="all"/>
                </p:endSync>
                <p:childTnLst>
                  <p:par>
                    <p:cTn id="18" fill="hold">
                      <p:stCondLst>
                        <p:cond delay="0"/>
                      </p:stCondLst>
                      <p:childTnLst>
                        <p:par>
                          <p:cTn id="19" fill="hold">
                            <p:stCondLst>
                              <p:cond delay="0"/>
                            </p:stCondLst>
                            <p:childTnLst>
                              <p:par>
                                <p:cTn id="20" presetID="64" presetClass="path" presetSubtype="0" accel="50000" decel="50000" fill="hold" grpId="0" nodeType="clickEffect">
                                  <p:stCondLst>
                                    <p:cond delay="0"/>
                                  </p:stCondLst>
                                  <p:childTnLst>
                                    <p:animMotion origin="layout" path="M 5.55556E-7 1.87789E-6 L -0.13507 -0.46809 " pathEditMode="relative" rAng="0" ptsTypes="AA">
                                      <p:cBhvr>
                                        <p:cTn id="21" dur="2000" fill="hold"/>
                                        <p:tgtEl>
                                          <p:spTgt spid="26"/>
                                        </p:tgtEl>
                                        <p:attrNameLst>
                                          <p:attrName>ppt_x</p:attrName>
                                          <p:attrName>ppt_y</p:attrName>
                                        </p:attrNameLst>
                                      </p:cBhvr>
                                      <p:rCtr x="-6753" y="-23404"/>
                                    </p:animMotion>
                                  </p:childTnLst>
                                  <p:subTnLst>
                                    <p:set>
                                      <p:cBhvr override="childStyle">
                                        <p:cTn dur="1" fill="hold" display="0" masterRel="nextClick" afterEffect="1"/>
                                        <p:tgtEl>
                                          <p:spTgt spid="26"/>
                                        </p:tgtEl>
                                        <p:attrNameLst>
                                          <p:attrName>style.visibility</p:attrName>
                                        </p:attrNameLst>
                                      </p:cBhvr>
                                      <p:to>
                                        <p:strVal val="hidden"/>
                                      </p:to>
                                    </p:set>
                                  </p:subTnLst>
                                </p:cTn>
                              </p:par>
                            </p:childTnLst>
                          </p:cTn>
                        </p:par>
                      </p:childTnLst>
                    </p:cTn>
                  </p:par>
                </p:childTnLst>
              </p:cTn>
              <p:nextCondLst>
                <p:cond evt="onClick" delay="0">
                  <p:tgtEl>
                    <p:spTgt spid="19"/>
                  </p:tgtEl>
                </p:cond>
              </p:nextCondLst>
            </p:seq>
            <p:seq concurrent="1" nextAc="seek">
              <p:cTn id="22" restart="whenNotActive" fill="hold" evtFilter="cancelBubble" nodeType="interactiveSeq">
                <p:stCondLst>
                  <p:cond evt="onClick" delay="0">
                    <p:tgtEl>
                      <p:spTgt spid="21"/>
                    </p:tgtEl>
                  </p:cond>
                </p:stCondLst>
                <p:endSync evt="end" delay="0">
                  <p:rtn val="all"/>
                </p:endSync>
                <p:childTnLst>
                  <p:par>
                    <p:cTn id="23" fill="hold">
                      <p:stCondLst>
                        <p:cond delay="0"/>
                      </p:stCondLst>
                      <p:childTnLst>
                        <p:par>
                          <p:cTn id="24" fill="hold">
                            <p:stCondLst>
                              <p:cond delay="0"/>
                            </p:stCondLst>
                            <p:childTnLst>
                              <p:par>
                                <p:cTn id="25" presetID="64" presetClass="path" presetSubtype="0" accel="50000" decel="50000" fill="hold" grpId="0" nodeType="clickEffect">
                                  <p:stCondLst>
                                    <p:cond delay="0"/>
                                  </p:stCondLst>
                                  <p:childTnLst>
                                    <p:animMotion origin="layout" path="M -1.11111E-6 -9.40487E-7 L -0.27569 -0.55011 " pathEditMode="relative" rAng="0" ptsTypes="AA">
                                      <p:cBhvr>
                                        <p:cTn id="26" dur="2000" fill="hold"/>
                                        <p:tgtEl>
                                          <p:spTgt spid="27"/>
                                        </p:tgtEl>
                                        <p:attrNameLst>
                                          <p:attrName>ppt_x</p:attrName>
                                          <p:attrName>ppt_y</p:attrName>
                                        </p:attrNameLst>
                                      </p:cBhvr>
                                      <p:rCtr x="-13785" y="-27505"/>
                                    </p:animMotion>
                                  </p:childTnLst>
                                  <p:subTnLst>
                                    <p:set>
                                      <p:cBhvr override="childStyle">
                                        <p:cTn dur="1" fill="hold" display="0" masterRel="nextClick" afterEffect="1"/>
                                        <p:tgtEl>
                                          <p:spTgt spid="27"/>
                                        </p:tgtEl>
                                        <p:attrNameLst>
                                          <p:attrName>style.visibility</p:attrName>
                                        </p:attrNameLst>
                                      </p:cBhvr>
                                      <p:to>
                                        <p:strVal val="hidden"/>
                                      </p:to>
                                    </p:set>
                                  </p:subTnLst>
                                </p:cTn>
                              </p:par>
                            </p:childTnLst>
                          </p:cTn>
                        </p:par>
                      </p:childTnLst>
                    </p:cTn>
                  </p:par>
                </p:childTnLst>
              </p:cTn>
              <p:nextCondLst>
                <p:cond evt="onClick" delay="0">
                  <p:tgtEl>
                    <p:spTgt spid="21"/>
                  </p:tgtEl>
                </p:cond>
              </p:nextCondLst>
            </p:seq>
            <p:seq concurrent="1" nextAc="seek">
              <p:cTn id="27" restart="whenNotActive" fill="hold" evtFilter="cancelBubble" nodeType="interactiveSeq">
                <p:stCondLst>
                  <p:cond evt="onClick" delay="0">
                    <p:tgtEl>
                      <p:spTgt spid="22"/>
                    </p:tgtEl>
                  </p:cond>
                </p:stCondLst>
                <p:endSync evt="end" delay="0">
                  <p:rtn val="all"/>
                </p:endSync>
                <p:childTnLst>
                  <p:par>
                    <p:cTn id="28" fill="hold">
                      <p:stCondLst>
                        <p:cond delay="0"/>
                      </p:stCondLst>
                      <p:childTnLst>
                        <p:par>
                          <p:cTn id="29" fill="hold">
                            <p:stCondLst>
                              <p:cond delay="0"/>
                            </p:stCondLst>
                            <p:childTnLst>
                              <p:par>
                                <p:cTn id="30" presetID="64" presetClass="path" presetSubtype="0" accel="50000" decel="50000" fill="hold" grpId="0" nodeType="clickEffect">
                                  <p:stCondLst>
                                    <p:cond delay="0"/>
                                  </p:stCondLst>
                                  <p:childTnLst>
                                    <p:animMotion origin="layout" path="M -0.05417 -0.07616 L -0.47465 -1.29324 " pathEditMode="relative" rAng="0" ptsTypes="AA">
                                      <p:cBhvr>
                                        <p:cTn id="31" dur="2000" fill="hold"/>
                                        <p:tgtEl>
                                          <p:spTgt spid="28"/>
                                        </p:tgtEl>
                                        <p:attrNameLst>
                                          <p:attrName>ppt_x</p:attrName>
                                          <p:attrName>ppt_y</p:attrName>
                                        </p:attrNameLst>
                                      </p:cBhvr>
                                      <p:rCtr x="-21024" y="-60870"/>
                                    </p:animMotion>
                                  </p:childTnLst>
                                  <p:subTnLst>
                                    <p:set>
                                      <p:cBhvr override="childStyle">
                                        <p:cTn dur="1" fill="hold" display="0" masterRel="nextClick" afterEffect="1"/>
                                        <p:tgtEl>
                                          <p:spTgt spid="28"/>
                                        </p:tgtEl>
                                        <p:attrNameLst>
                                          <p:attrName>style.visibility</p:attrName>
                                        </p:attrNameLst>
                                      </p:cBhvr>
                                      <p:to>
                                        <p:strVal val="hidden"/>
                                      </p:to>
                                    </p:set>
                                  </p:subTnLst>
                                </p:cTn>
                              </p:par>
                            </p:childTnLst>
                          </p:cTn>
                        </p:par>
                      </p:childTnLst>
                    </p:cTn>
                  </p:par>
                </p:childTnLst>
              </p:cTn>
              <p:nextCondLst>
                <p:cond evt="onClick" delay="0">
                  <p:tgtEl>
                    <p:spTgt spid="22"/>
                  </p:tgtEl>
                </p:cond>
              </p:nextCondLst>
            </p:seq>
            <p:seq concurrent="1" nextAc="seek">
              <p:cTn id="32" restart="whenNotActive" fill="hold" evtFilter="cancelBubble" nodeType="interactiveSeq">
                <p:stCondLst>
                  <p:cond evt="onClick" delay="0">
                    <p:tgtEl>
                      <p:spTgt spid="20"/>
                    </p:tgtEl>
                  </p:cond>
                </p:stCondLst>
                <p:endSync evt="end" delay="0">
                  <p:rtn val="all"/>
                </p:endSync>
                <p:childTnLst>
                  <p:par>
                    <p:cTn id="33" fill="hold">
                      <p:stCondLst>
                        <p:cond delay="0"/>
                      </p:stCondLst>
                      <p:childTnLst>
                        <p:par>
                          <p:cTn id="34" fill="hold">
                            <p:stCondLst>
                              <p:cond delay="0"/>
                            </p:stCondLst>
                            <p:childTnLst>
                              <p:par>
                                <p:cTn id="35" presetID="35" presetClass="path" presetSubtype="0" accel="50000" decel="50000" fill="hold" grpId="0" nodeType="clickEffect">
                                  <p:stCondLst>
                                    <p:cond delay="0"/>
                                  </p:stCondLst>
                                  <p:childTnLst>
                                    <p:animMotion origin="layout" path="M -0.06666 0.02961 L -0.43368 -0.03854 " pathEditMode="relative" rAng="0" ptsTypes="AA">
                                      <p:cBhvr>
                                        <p:cTn id="36" dur="2000" fill="hold"/>
                                        <p:tgtEl>
                                          <p:spTgt spid="13"/>
                                        </p:tgtEl>
                                        <p:attrNameLst>
                                          <p:attrName>ppt_x</p:attrName>
                                          <p:attrName>ppt_y</p:attrName>
                                        </p:attrNameLst>
                                      </p:cBhvr>
                                      <p:rCtr x="-18351" y="-3423"/>
                                    </p:animMotion>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41" restart="whenNotActive" fill="hold" evtFilter="cancelBubble" nodeType="interactiveSeq">
                <p:stCondLst>
                  <p:cond evt="onClick" delay="0">
                    <p:tgtEl>
                      <p:spTgt spid="31"/>
                    </p:tgtEl>
                  </p:cond>
                </p:stCondLst>
                <p:endSync evt="end" delay="0">
                  <p:rtn val="all"/>
                </p:endSync>
                <p:childTnLst>
                  <p:par>
                    <p:cTn id="42" fill="hold">
                      <p:stCondLst>
                        <p:cond delay="0"/>
                      </p:stCondLst>
                      <p:childTnLst>
                        <p:par>
                          <p:cTn id="43" fill="hold">
                            <p:stCondLst>
                              <p:cond delay="0"/>
                            </p:stCondLst>
                            <p:childTnLst>
                              <p:par>
                                <p:cTn id="44" presetID="64" presetClass="path" presetSubtype="0" accel="50000" decel="50000" fill="hold" grpId="0" nodeType="clickEffect">
                                  <p:stCondLst>
                                    <p:cond delay="0"/>
                                  </p:stCondLst>
                                  <p:childTnLst>
                                    <p:animMotion origin="layout" path="M -1.38889E-6 -4.10114E-7 L -0.05087 -0.98736 " pathEditMode="relative" rAng="0" ptsTypes="AA">
                                      <p:cBhvr>
                                        <p:cTn id="45" dur="2000" fill="hold"/>
                                        <p:tgtEl>
                                          <p:spTgt spid="38"/>
                                        </p:tgtEl>
                                        <p:attrNameLst>
                                          <p:attrName>ppt_x</p:attrName>
                                          <p:attrName>ppt_y</p:attrName>
                                        </p:attrNameLst>
                                      </p:cBhvr>
                                      <p:rCtr x="-2552" y="-49368"/>
                                    </p:animMotion>
                                  </p:childTnLst>
                                  <p:subTnLst>
                                    <p:set>
                                      <p:cBhvr override="childStyle">
                                        <p:cTn dur="1" fill="hold" display="0" masterRel="nextClick" afterEffect="1"/>
                                        <p:tgtEl>
                                          <p:spTgt spid="38"/>
                                        </p:tgtEl>
                                        <p:attrNameLst>
                                          <p:attrName>style.visibility</p:attrName>
                                        </p:attrNameLst>
                                      </p:cBhvr>
                                      <p:to>
                                        <p:strVal val="hidden"/>
                                      </p:to>
                                    </p:set>
                                  </p:subTnLst>
                                </p:cTn>
                              </p:par>
                            </p:childTnLst>
                          </p:cTn>
                        </p:par>
                      </p:childTnLst>
                    </p:cTn>
                  </p:par>
                </p:childTnLst>
              </p:cTn>
              <p:nextCondLst>
                <p:cond evt="onClick" delay="0">
                  <p:tgtEl>
                    <p:spTgt spid="31"/>
                  </p:tgtEl>
                </p:cond>
              </p:nextCondLst>
            </p:seq>
            <p:seq concurrent="1" nextAc="seek">
              <p:cTn id="46" restart="whenNotActive" fill="hold" evtFilter="cancelBubble" nodeType="interactiveSeq">
                <p:stCondLst>
                  <p:cond evt="onClick" delay="0">
                    <p:tgtEl>
                      <p:spTgt spid="30"/>
                    </p:tgtEl>
                  </p:cond>
                </p:stCondLst>
                <p:endSync evt="end" delay="0">
                  <p:rtn val="all"/>
                </p:endSync>
                <p:childTnLst>
                  <p:par>
                    <p:cTn id="47" fill="hold">
                      <p:stCondLst>
                        <p:cond delay="0"/>
                      </p:stCondLst>
                      <p:childTnLst>
                        <p:par>
                          <p:cTn id="48" fill="hold">
                            <p:stCondLst>
                              <p:cond delay="0"/>
                            </p:stCondLst>
                            <p:childTnLst>
                              <p:par>
                                <p:cTn id="49" presetID="64" presetClass="path" presetSubtype="0" accel="50000" decel="50000" fill="hold" grpId="0" nodeType="clickEffect">
                                  <p:stCondLst>
                                    <p:cond delay="0"/>
                                  </p:stCondLst>
                                  <p:childTnLst>
                                    <p:animMotion origin="layout" path="M 4.16667E-6 -3.96238E-6 L -0.36615 -0.71631 " pathEditMode="relative" rAng="0" ptsTypes="AA">
                                      <p:cBhvr>
                                        <p:cTn id="50" dur="2000" fill="hold"/>
                                        <p:tgtEl>
                                          <p:spTgt spid="34"/>
                                        </p:tgtEl>
                                        <p:attrNameLst>
                                          <p:attrName>ppt_x</p:attrName>
                                          <p:attrName>ppt_y</p:attrName>
                                        </p:attrNameLst>
                                      </p:cBhvr>
                                      <p:rCtr x="-18316" y="-35831"/>
                                    </p:animMotion>
                                  </p:childTnLst>
                                  <p:subTnLst>
                                    <p:set>
                                      <p:cBhvr override="childStyle">
                                        <p:cTn dur="1" fill="hold" display="0" masterRel="nextClick" afterEffect="1"/>
                                        <p:tgtEl>
                                          <p:spTgt spid="34"/>
                                        </p:tgtEl>
                                        <p:attrNameLst>
                                          <p:attrName>style.visibility</p:attrName>
                                        </p:attrNameLst>
                                      </p:cBhvr>
                                      <p:to>
                                        <p:strVal val="hidden"/>
                                      </p:to>
                                    </p:set>
                                  </p:subTnLst>
                                </p:cTn>
                              </p:par>
                            </p:childTnLst>
                          </p:cTn>
                        </p:par>
                      </p:childTnLst>
                    </p:cTn>
                  </p:par>
                </p:childTnLst>
              </p:cTn>
              <p:nextCondLst>
                <p:cond evt="onClick" delay="0">
                  <p:tgtEl>
                    <p:spTgt spid="30"/>
                  </p:tgtEl>
                </p:cond>
              </p:nextCondLst>
            </p:seq>
            <p:seq concurrent="1" nextAc="seek">
              <p:cTn id="51" restart="whenNotActive" fill="hold" evtFilter="cancelBubble" nodeType="interactiveSeq">
                <p:stCondLst>
                  <p:cond evt="onClick" delay="0">
                    <p:tgtEl>
                      <p:spTgt spid="33"/>
                    </p:tgtEl>
                  </p:cond>
                </p:stCondLst>
                <p:endSync evt="end" delay="0">
                  <p:rtn val="all"/>
                </p:endSync>
                <p:childTnLst>
                  <p:par>
                    <p:cTn id="52" fill="hold">
                      <p:stCondLst>
                        <p:cond delay="0"/>
                      </p:stCondLst>
                      <p:childTnLst>
                        <p:par>
                          <p:cTn id="53" fill="hold">
                            <p:stCondLst>
                              <p:cond delay="0"/>
                            </p:stCondLst>
                            <p:childTnLst>
                              <p:par>
                                <p:cTn id="54" presetID="64" presetClass="path" presetSubtype="0" accel="50000" decel="50000" fill="hold" grpId="0" nodeType="clickEffect">
                                  <p:stCondLst>
                                    <p:cond delay="0"/>
                                  </p:stCondLst>
                                  <p:childTnLst>
                                    <p:animMotion origin="layout" path="M 2.5E-6 -9.40487E-7 L -0.44011 -0.5205 " pathEditMode="relative" rAng="0" ptsTypes="AA">
                                      <p:cBhvr>
                                        <p:cTn id="55" dur="2000" fill="hold"/>
                                        <p:tgtEl>
                                          <p:spTgt spid="35"/>
                                        </p:tgtEl>
                                        <p:attrNameLst>
                                          <p:attrName>ppt_x</p:attrName>
                                          <p:attrName>ppt_y</p:attrName>
                                        </p:attrNameLst>
                                      </p:cBhvr>
                                      <p:rCtr x="-22014" y="-26025"/>
                                    </p:animMotion>
                                  </p:childTnLst>
                                  <p:subTnLst>
                                    <p:set>
                                      <p:cBhvr override="childStyle">
                                        <p:cTn dur="1" fill="hold" display="0" masterRel="nextClick" afterEffect="1"/>
                                        <p:tgtEl>
                                          <p:spTgt spid="35"/>
                                        </p:tgtEl>
                                        <p:attrNameLst>
                                          <p:attrName>style.visibility</p:attrName>
                                        </p:attrNameLst>
                                      </p:cBhvr>
                                      <p:to>
                                        <p:strVal val="hidden"/>
                                      </p:to>
                                    </p:set>
                                  </p:subTnLst>
                                </p:cTn>
                              </p:par>
                            </p:childTnLst>
                          </p:cTn>
                        </p:par>
                      </p:childTnLst>
                    </p:cTn>
                  </p:par>
                </p:childTnLst>
              </p:cTn>
              <p:nextCondLst>
                <p:cond evt="onClick" delay="0">
                  <p:tgtEl>
                    <p:spTgt spid="33"/>
                  </p:tgtEl>
                </p:cond>
              </p:nextCondLst>
            </p:seq>
          </p:childTnLst>
        </p:cTn>
      </p:par>
    </p:tnLst>
    <p:bldLst>
      <p:bldP spid="13" grpId="0" animBg="1"/>
      <p:bldP spid="13" grpId="1" animBg="1"/>
      <p:bldP spid="26" grpId="0" animBg="1"/>
      <p:bldP spid="28" grpId="0" animBg="1"/>
      <p:bldP spid="24" grpId="0" animBg="1"/>
      <p:bldP spid="25" grpId="0" animBg="1"/>
      <p:bldP spid="27" grpId="0" animBg="1"/>
      <p:bldP spid="32" grpId="0" animBg="1"/>
      <p:bldP spid="38" grpId="0" animBg="1"/>
      <p:bldP spid="34" grpId="0" animBg="1"/>
      <p:bldP spid="3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2378</TotalTime>
  <Words>750</Words>
  <Application>Microsoft Office PowerPoint</Application>
  <PresentationFormat>On-screen Show (16:9)</PresentationFormat>
  <Paragraphs>48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WVGES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schleger</dc:creator>
  <cp:lastModifiedBy>repine</cp:lastModifiedBy>
  <cp:revision>114</cp:revision>
  <dcterms:created xsi:type="dcterms:W3CDTF">2013-05-01T18:57:47Z</dcterms:created>
  <dcterms:modified xsi:type="dcterms:W3CDTF">2016-04-16T23:21:29Z</dcterms:modified>
</cp:coreProperties>
</file>