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3F1E03"/>
    <a:srgbClr val="4C2600"/>
    <a:srgbClr val="3D1F00"/>
    <a:srgbClr val="482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87" autoAdjust="0"/>
    <p:restoredTop sz="94660"/>
  </p:normalViewPr>
  <p:slideViewPr>
    <p:cSldViewPr>
      <p:cViewPr varScale="1">
        <p:scale>
          <a:sx n="113" d="100"/>
          <a:sy n="113" d="100"/>
        </p:scale>
        <p:origin x="-816"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CAE7D-E28A-4D4D-A810-9E6E53B9D1C2}"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CAE7D-E28A-4D4D-A810-9E6E53B9D1C2}" type="datetimeFigureOut">
              <a:rPr lang="en-US" smtClean="0"/>
              <a:pPr/>
              <a:t>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CAE7D-E28A-4D4D-A810-9E6E53B9D1C2}" type="datetimeFigureOut">
              <a:rPr lang="en-US" smtClean="0"/>
              <a:pPr/>
              <a:t>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CAE7D-E28A-4D4D-A810-9E6E53B9D1C2}" type="datetimeFigureOut">
              <a:rPr lang="en-US" smtClean="0"/>
              <a:pPr/>
              <a:t>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7DCAE7D-E28A-4D4D-A810-9E6E53B9D1C2}" type="datetimeFigureOut">
              <a:rPr lang="en-US" smtClean="0"/>
              <a:pPr/>
              <a:t>3/10/2016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A6C3133-C7D8-4282-9041-B61A9C6FE2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00" y="-247650"/>
            <a:ext cx="9194800" cy="5143500"/>
          </a:xfrm>
          <a:prstGeom prst="rect">
            <a:avLst/>
          </a:prstGeom>
          <a:solidFill>
            <a:srgbClr val="3D1F00"/>
          </a:solidFill>
          <a:ln>
            <a:noFill/>
          </a:ln>
          <a:effectLst>
            <a:innerShdw blurRad="63500" dist="50800" dir="189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endParaRPr lang="en-US" dirty="0">
              <a:solidFill>
                <a:schemeClr val="tx1"/>
              </a:solidFill>
            </a:endParaRPr>
          </a:p>
        </p:txBody>
      </p:sp>
      <p:sp>
        <p:nvSpPr>
          <p:cNvPr id="14" name="Rectangle 13"/>
          <p:cNvSpPr/>
          <p:nvPr/>
        </p:nvSpPr>
        <p:spPr>
          <a:xfrm>
            <a:off x="0" y="514350"/>
            <a:ext cx="9144000" cy="1295400"/>
          </a:xfrm>
          <a:prstGeom prst="rect">
            <a:avLst/>
          </a:prstGeom>
          <a:solidFill>
            <a:srgbClr val="3F1E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81000" y="514350"/>
            <a:ext cx="4648200" cy="461665"/>
          </a:xfrm>
          <a:prstGeom prst="rect">
            <a:avLst/>
          </a:prstGeom>
          <a:noFill/>
        </p:spPr>
        <p:txBody>
          <a:bodyPr wrap="square" rtlCol="0">
            <a:spAutoFit/>
          </a:bodyPr>
          <a:lstStyle/>
          <a:p>
            <a:pPr algn="ctr"/>
            <a:r>
              <a:rPr lang="en-US" sz="2400" dirty="0" smtClean="0">
                <a:solidFill>
                  <a:schemeClr val="bg1"/>
                </a:solidFill>
                <a:latin typeface="Broadway" pitchFamily="82" charset="0"/>
              </a:rPr>
              <a:t>Behind Jurassic Park</a:t>
            </a:r>
            <a:endParaRPr lang="en-US" sz="2400" dirty="0">
              <a:solidFill>
                <a:schemeClr val="bg1"/>
              </a:solidFill>
              <a:latin typeface="Broadway" pitchFamily="82" charset="0"/>
            </a:endParaRPr>
          </a:p>
        </p:txBody>
      </p:sp>
      <p:sp>
        <p:nvSpPr>
          <p:cNvPr id="29" name="TextBox 28"/>
          <p:cNvSpPr txBox="1"/>
          <p:nvPr/>
        </p:nvSpPr>
        <p:spPr>
          <a:xfrm>
            <a:off x="609600" y="1123950"/>
            <a:ext cx="4267200" cy="584775"/>
          </a:xfrm>
          <a:prstGeom prst="rect">
            <a:avLst/>
          </a:prstGeom>
          <a:noFill/>
        </p:spPr>
        <p:txBody>
          <a:bodyPr wrap="square" rtlCol="0">
            <a:spAutoFit/>
          </a:bodyPr>
          <a:lstStyle/>
          <a:p>
            <a:pPr algn="ctr"/>
            <a:r>
              <a:rPr lang="en-US" sz="1600" dirty="0" smtClean="0">
                <a:solidFill>
                  <a:schemeClr val="bg1"/>
                </a:solidFill>
              </a:rPr>
              <a:t>By Paula </a:t>
            </a:r>
            <a:r>
              <a:rPr lang="en-US" sz="1600" dirty="0" err="1" smtClean="0">
                <a:solidFill>
                  <a:schemeClr val="bg1"/>
                </a:solidFill>
              </a:rPr>
              <a:t>Waggy</a:t>
            </a:r>
            <a:endParaRPr lang="en-US" sz="1600" dirty="0" smtClean="0">
              <a:solidFill>
                <a:schemeClr val="bg1"/>
              </a:solidFill>
            </a:endParaRPr>
          </a:p>
          <a:p>
            <a:pPr algn="ctr"/>
            <a:r>
              <a:rPr lang="en-US" sz="1600" dirty="0" smtClean="0">
                <a:solidFill>
                  <a:schemeClr val="bg1"/>
                </a:solidFill>
              </a:rPr>
              <a:t>Franklin  High School</a:t>
            </a:r>
            <a:endParaRPr lang="en-US" sz="1600" dirty="0">
              <a:solidFill>
                <a:schemeClr val="bg1"/>
              </a:solidFill>
            </a:endParaRPr>
          </a:p>
        </p:txBody>
      </p:sp>
      <p:sp>
        <p:nvSpPr>
          <p:cNvPr id="13" name="Rectangle 12"/>
          <p:cNvSpPr/>
          <p:nvPr/>
        </p:nvSpPr>
        <p:spPr>
          <a:xfrm>
            <a:off x="5257800" y="514350"/>
            <a:ext cx="36576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6213" indent="-176213">
              <a:buFont typeface="+mj-lt"/>
              <a:buAutoNum type="arabicPeriod"/>
            </a:pPr>
            <a:r>
              <a:rPr lang="en-US" sz="1000" dirty="0" smtClean="0">
                <a:solidFill>
                  <a:schemeClr val="tx1"/>
                </a:solidFill>
                <a:latin typeface="Arial" pitchFamily="34" charset="0"/>
                <a:cs typeface="Arial" pitchFamily="34" charset="0"/>
              </a:rPr>
              <a:t>With students working in pairs, pass the cardboard or </a:t>
            </a:r>
            <a:r>
              <a:rPr lang="en-US" sz="1000" dirty="0" err="1" smtClean="0">
                <a:solidFill>
                  <a:schemeClr val="tx1"/>
                </a:solidFill>
                <a:latin typeface="Arial" pitchFamily="34" charset="0"/>
                <a:cs typeface="Arial" pitchFamily="34" charset="0"/>
              </a:rPr>
              <a:t>styrofoam</a:t>
            </a:r>
            <a:r>
              <a:rPr lang="en-US" sz="1000" dirty="0" smtClean="0">
                <a:solidFill>
                  <a:schemeClr val="tx1"/>
                </a:solidFill>
                <a:latin typeface="Arial" pitchFamily="34" charset="0"/>
                <a:cs typeface="Arial" pitchFamily="34" charset="0"/>
              </a:rPr>
              <a:t> strips with insects pinned to them but in the wrong time periods. As an alternative, students can use their own insect collections and receive empty strips.</a:t>
            </a:r>
          </a:p>
          <a:p>
            <a:pPr marL="176213" indent="-176213">
              <a:buFont typeface="+mj-lt"/>
              <a:buAutoNum type="arabicPeriod"/>
            </a:pPr>
            <a:r>
              <a:rPr lang="en-US" sz="1000" dirty="0" smtClean="0">
                <a:solidFill>
                  <a:schemeClr val="tx1"/>
                </a:solidFill>
                <a:latin typeface="Arial" pitchFamily="34" charset="0"/>
                <a:cs typeface="Arial" pitchFamily="34" charset="0"/>
              </a:rPr>
              <a:t>Line each strip up with the marked sections matching the geologic time periods on the Geologic History of Insects sheet. Use the sketches on the sheet to help determine where to put each insect. Insect field guides can be used to check questionable specimens.</a:t>
            </a:r>
          </a:p>
        </p:txBody>
      </p:sp>
      <p:sp>
        <p:nvSpPr>
          <p:cNvPr id="7" name="Rectangle 6"/>
          <p:cNvSpPr/>
          <p:nvPr/>
        </p:nvSpPr>
        <p:spPr>
          <a:xfrm rot="167061">
            <a:off x="5473582" y="364801"/>
            <a:ext cx="3352800" cy="40386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71494">
            <a:off x="5391593" y="519327"/>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1430362">
            <a:off x="5392595" y="442275"/>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962400" y="53149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50 minutes</a:t>
            </a:r>
            <a:endParaRPr lang="en-US" sz="1000" dirty="0">
              <a:solidFill>
                <a:schemeClr val="tx1"/>
              </a:solidFill>
            </a:endParaRPr>
          </a:p>
        </p:txBody>
      </p:sp>
      <p:sp>
        <p:nvSpPr>
          <p:cNvPr id="28" name="Rectangle 27"/>
          <p:cNvSpPr/>
          <p:nvPr/>
        </p:nvSpPr>
        <p:spPr>
          <a:xfrm>
            <a:off x="7772400" y="5325203"/>
            <a:ext cx="2819400" cy="209288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rPr>
              <a:t>Pick a geologic time period and research it to find out what type of plants lived then, what large and small land creatures inhabited the earth, and if any other flying creatures besides insects had appeared. Draw the environment on a poster or mural including as much detail and as many species as possible. This activity can take as long as five 50-minute class periods. Working in pairs on a poster board is an effective way of accomplishing this. By the end of the activity after students have shared their research and art work, they have a good working knowledge of the geologic time periods.</a:t>
            </a:r>
            <a:endParaRPr lang="en-US" sz="1000" dirty="0">
              <a:solidFill>
                <a:schemeClr val="tx1"/>
              </a:solidFill>
            </a:endParaRPr>
          </a:p>
        </p:txBody>
      </p:sp>
      <p:sp>
        <p:nvSpPr>
          <p:cNvPr id="24" name="Rectangle 23"/>
          <p:cNvSpPr/>
          <p:nvPr/>
        </p:nvSpPr>
        <p:spPr>
          <a:xfrm>
            <a:off x="76200" y="5238750"/>
            <a:ext cx="2895600" cy="553998"/>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en-US" sz="1000" dirty="0" smtClean="0">
                <a:solidFill>
                  <a:schemeClr val="tx1"/>
                </a:solidFill>
              </a:rPr>
              <a:t>Match modern insects to the time period in which they evolved as an attention-getting introduction to geologic time.</a:t>
            </a:r>
          </a:p>
        </p:txBody>
      </p:sp>
      <p:sp>
        <p:nvSpPr>
          <p:cNvPr id="8" name="Rectangle 7"/>
          <p:cNvSpPr/>
          <p:nvPr/>
        </p:nvSpPr>
        <p:spPr>
          <a:xfrm>
            <a:off x="5257800" y="438150"/>
            <a:ext cx="35052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ffectLst>
                <a:outerShdw blurRad="50800" dist="38100" dir="2700000" algn="tl" rotWithShape="0">
                  <a:prstClr val="black">
                    <a:alpha val="40000"/>
                  </a:prstClr>
                </a:outerShdw>
              </a:effectLst>
            </a:endParaRPr>
          </a:p>
        </p:txBody>
      </p:sp>
      <p:sp>
        <p:nvSpPr>
          <p:cNvPr id="25" name="Rectangle 24"/>
          <p:cNvSpPr/>
          <p:nvPr/>
        </p:nvSpPr>
        <p:spPr>
          <a:xfrm>
            <a:off x="2286000" y="5519976"/>
            <a:ext cx="3124200" cy="86177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numCol="1" rtlCol="0" anchor="t" anchorCtr="0">
            <a:spAutoFit/>
          </a:bodyPr>
          <a:lstStyle/>
          <a:p>
            <a:pPr marL="115888" indent="-115888">
              <a:buFont typeface="Arial" pitchFamily="34" charset="0"/>
              <a:buChar char="•"/>
            </a:pPr>
            <a:r>
              <a:rPr lang="en-US" sz="1000" dirty="0" smtClean="0">
                <a:solidFill>
                  <a:schemeClr val="tx1"/>
                </a:solidFill>
              </a:rPr>
              <a:t>8-10 pinned insect specimens</a:t>
            </a:r>
          </a:p>
          <a:p>
            <a:pPr marL="115888" indent="-115888">
              <a:buFont typeface="Arial" pitchFamily="34" charset="0"/>
              <a:buChar char="•"/>
            </a:pPr>
            <a:r>
              <a:rPr lang="en-US" sz="1000" dirty="0" smtClean="0">
                <a:solidFill>
                  <a:schemeClr val="tx1"/>
                </a:solidFill>
              </a:rPr>
              <a:t>Cardboard or </a:t>
            </a:r>
            <a:r>
              <a:rPr lang="en-US" sz="1000" dirty="0" err="1" smtClean="0">
                <a:solidFill>
                  <a:schemeClr val="tx1"/>
                </a:solidFill>
              </a:rPr>
              <a:t>styrofoam</a:t>
            </a:r>
            <a:r>
              <a:rPr lang="en-US" sz="1000" dirty="0" smtClean="0">
                <a:solidFill>
                  <a:schemeClr val="tx1"/>
                </a:solidFill>
              </a:rPr>
              <a:t> strips divided into sections which match the time periods on the Geologic History of Insects sheet</a:t>
            </a:r>
          </a:p>
          <a:p>
            <a:pPr marL="115888" indent="-115888">
              <a:buFont typeface="Arial" pitchFamily="34" charset="0"/>
              <a:buChar char="•"/>
            </a:pPr>
            <a:r>
              <a:rPr lang="en-US" sz="1000" dirty="0" smtClean="0">
                <a:solidFill>
                  <a:schemeClr val="tx1"/>
                </a:solidFill>
              </a:rPr>
              <a:t>Geologic History of Insects sheet.</a:t>
            </a:r>
          </a:p>
        </p:txBody>
      </p:sp>
      <p:sp>
        <p:nvSpPr>
          <p:cNvPr id="27" name="Rectangle 26"/>
          <p:cNvSpPr/>
          <p:nvPr/>
        </p:nvSpPr>
        <p:spPr>
          <a:xfrm>
            <a:off x="4267200" y="5543550"/>
            <a:ext cx="3505200" cy="198120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rPr>
              <a:t>Ask students to keep the strips lined up beside the Geologic History of Insects charts. Check for accuracy after they have rearranged the insects into the correct time periods during which they evolved. For most insects, a typical member of an insect order has been represented on the chart. Consider that all the other insects in that order evolved during the same time period. For instance, a yellow jacket would be placed beside the Triassic period where bees, wasps, and ants are listed. The exception is order </a:t>
            </a:r>
            <a:r>
              <a:rPr lang="en-US" sz="1000" i="1" dirty="0" err="1" smtClean="0">
                <a:solidFill>
                  <a:schemeClr val="tx1"/>
                </a:solidFill>
              </a:rPr>
              <a:t>Orthoptera</a:t>
            </a:r>
            <a:r>
              <a:rPr lang="en-US" sz="1000" dirty="0" smtClean="0">
                <a:solidFill>
                  <a:schemeClr val="tx1"/>
                </a:solidFill>
              </a:rPr>
              <a:t>. Most evolved during the Triassic period (i.e. crickets, </a:t>
            </a:r>
            <a:r>
              <a:rPr lang="en-US" sz="1000" dirty="0" err="1" smtClean="0">
                <a:solidFill>
                  <a:schemeClr val="tx1"/>
                </a:solidFill>
              </a:rPr>
              <a:t>mantids</a:t>
            </a:r>
            <a:r>
              <a:rPr lang="en-US" sz="1000" dirty="0" smtClean="0">
                <a:solidFill>
                  <a:schemeClr val="tx1"/>
                </a:solidFill>
              </a:rPr>
              <a:t>, katydids, etc.). However, the cockroach was 115 million years ahead of the rest of the order and evolved during the Carboniferous period.</a:t>
            </a:r>
          </a:p>
        </p:txBody>
      </p:sp>
      <p:sp>
        <p:nvSpPr>
          <p:cNvPr id="32" name="Rectangle 31"/>
          <p:cNvSpPr/>
          <p:nvPr/>
        </p:nvSpPr>
        <p:spPr>
          <a:xfrm>
            <a:off x="239324" y="70675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38" name="Rectangle 37"/>
          <p:cNvSpPr/>
          <p:nvPr/>
        </p:nvSpPr>
        <p:spPr>
          <a:xfrm>
            <a:off x="587869" y="6381750"/>
            <a:ext cx="2895600" cy="1477328"/>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rPr>
              <a:t>The possibility of recreating dinosaurs from DNA in insect saliva stirs the imagination. This improbable scenario can be used to start students considering what other organisms shared the Jurassic scene with ancient behemoths. They may be startled to realize that most of the insects alive during the T-rex’s reign would be familiar to them, as all but six common modern orders of insects had already evolved.</a:t>
            </a:r>
            <a:endParaRPr lang="en-US" sz="1000" dirty="0">
              <a:solidFill>
                <a:schemeClr val="tx1"/>
              </a:solidFill>
            </a:endParaRPr>
          </a:p>
        </p:txBody>
      </p:sp>
      <p:sp>
        <p:nvSpPr>
          <p:cNvPr id="34" name="Rectangle 33"/>
          <p:cNvSpPr/>
          <p:nvPr/>
        </p:nvSpPr>
        <p:spPr>
          <a:xfrm>
            <a:off x="3048000" y="62293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35" name="Rectangle 34"/>
          <p:cNvSpPr/>
          <p:nvPr/>
        </p:nvSpPr>
        <p:spPr>
          <a:xfrm>
            <a:off x="5867400" y="52387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9" name="Rectangle 8"/>
          <p:cNvSpPr/>
          <p:nvPr/>
        </p:nvSpPr>
        <p:spPr>
          <a:xfrm>
            <a:off x="0" y="3352800"/>
            <a:ext cx="9144000" cy="1809750"/>
          </a:xfrm>
          <a:prstGeom prst="rect">
            <a:avLst/>
          </a:prstGeom>
          <a:solidFill>
            <a:srgbClr val="482E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3429000"/>
            <a:ext cx="9182100" cy="165735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663300"/>
                </a:solidFill>
              </a:rPr>
              <a:t> </a:t>
            </a:r>
            <a:r>
              <a:rPr lang="en-US" dirty="0" err="1" smtClean="0">
                <a:solidFill>
                  <a:srgbClr val="663300"/>
                </a:solidFill>
              </a:rPr>
              <a:t>Inse</a:t>
            </a:r>
            <a:endParaRPr lang="en-US" dirty="0">
              <a:solidFill>
                <a:srgbClr val="663300"/>
              </a:solidFill>
            </a:endParaRPr>
          </a:p>
        </p:txBody>
      </p:sp>
      <p:sp>
        <p:nvSpPr>
          <p:cNvPr id="17" name="Flowchart: Document 16">
            <a:hlinkClick r:id="" action="ppaction://noaction" highlightClick="1"/>
          </p:cNvPr>
          <p:cNvSpPr/>
          <p:nvPr/>
        </p:nvSpPr>
        <p:spPr>
          <a:xfrm>
            <a:off x="15240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Objective</a:t>
            </a:r>
            <a:endParaRPr lang="en-US" sz="1200" b="1" dirty="0">
              <a:solidFill>
                <a:srgbClr val="663300"/>
              </a:solidFill>
              <a:latin typeface="Arial Rounded MT Bold" pitchFamily="34" charset="0"/>
            </a:endParaRPr>
          </a:p>
        </p:txBody>
      </p:sp>
      <p:sp>
        <p:nvSpPr>
          <p:cNvPr id="18" name="Flowchart: Document 17">
            <a:hlinkClick r:id="" action="ppaction://noaction" highlightClick="1"/>
          </p:cNvPr>
          <p:cNvSpPr/>
          <p:nvPr/>
        </p:nvSpPr>
        <p:spPr>
          <a:xfrm>
            <a:off x="273304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Materials and</a:t>
            </a:r>
          </a:p>
          <a:p>
            <a:pPr algn="ctr"/>
            <a:r>
              <a:rPr lang="en-US" sz="1200" b="1" dirty="0" smtClean="0">
                <a:solidFill>
                  <a:srgbClr val="663300"/>
                </a:solidFill>
                <a:latin typeface="Arial Rounded MT Bold" pitchFamily="34" charset="0"/>
              </a:rPr>
              <a:t>Equipment</a:t>
            </a:r>
            <a:endParaRPr lang="en-US" sz="1200" b="1" dirty="0">
              <a:solidFill>
                <a:srgbClr val="663300"/>
              </a:solidFill>
              <a:latin typeface="Arial Rounded MT Bold" pitchFamily="34" charset="0"/>
            </a:endParaRPr>
          </a:p>
        </p:txBody>
      </p:sp>
      <p:sp>
        <p:nvSpPr>
          <p:cNvPr id="19" name="Flowchart: Document 18">
            <a:hlinkClick r:id="" action="ppaction://noaction" highlightClick="1"/>
          </p:cNvPr>
          <p:cNvSpPr/>
          <p:nvPr/>
        </p:nvSpPr>
        <p:spPr>
          <a:xfrm>
            <a:off x="402336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Time</a:t>
            </a:r>
            <a:endParaRPr lang="en-US" sz="1200" b="1" dirty="0">
              <a:solidFill>
                <a:srgbClr val="663300"/>
              </a:solidFill>
              <a:latin typeface="Arial Rounded MT Bold" pitchFamily="34" charset="0"/>
            </a:endParaRPr>
          </a:p>
        </p:txBody>
      </p:sp>
      <p:sp>
        <p:nvSpPr>
          <p:cNvPr id="20" name="Flowchart: Document 19">
            <a:hlinkClick r:id="" action="ppaction://noaction" highlightClick="1"/>
          </p:cNvPr>
          <p:cNvSpPr/>
          <p:nvPr/>
        </p:nvSpPr>
        <p:spPr>
          <a:xfrm>
            <a:off x="531368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Procedures</a:t>
            </a:r>
            <a:endParaRPr lang="en-US" sz="1200" b="1" dirty="0">
              <a:solidFill>
                <a:srgbClr val="663300"/>
              </a:solidFill>
              <a:latin typeface="Arial Rounded MT Bold" pitchFamily="34" charset="0"/>
            </a:endParaRPr>
          </a:p>
        </p:txBody>
      </p:sp>
      <p:sp>
        <p:nvSpPr>
          <p:cNvPr id="21" name="Flowchart: Document 20">
            <a:hlinkClick r:id="" action="ppaction://noaction" highlightClick="1"/>
          </p:cNvPr>
          <p:cNvSpPr/>
          <p:nvPr/>
        </p:nvSpPr>
        <p:spPr>
          <a:xfrm>
            <a:off x="660400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Assessment</a:t>
            </a:r>
            <a:endParaRPr lang="en-US" sz="1200" b="1" dirty="0">
              <a:solidFill>
                <a:srgbClr val="663300"/>
              </a:solidFill>
              <a:latin typeface="Arial Rounded MT Bold" pitchFamily="34" charset="0"/>
            </a:endParaRPr>
          </a:p>
        </p:txBody>
      </p:sp>
      <p:sp>
        <p:nvSpPr>
          <p:cNvPr id="22" name="Flowchart: Document 21">
            <a:hlinkClick r:id="" action="ppaction://noaction" highlightClick="1"/>
          </p:cNvPr>
          <p:cNvSpPr/>
          <p:nvPr/>
        </p:nvSpPr>
        <p:spPr>
          <a:xfrm>
            <a:off x="789432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Further</a:t>
            </a:r>
          </a:p>
          <a:p>
            <a:pPr algn="ctr"/>
            <a:r>
              <a:rPr lang="en-US" sz="1200" b="1" dirty="0" smtClean="0">
                <a:solidFill>
                  <a:srgbClr val="663300"/>
                </a:solidFill>
                <a:latin typeface="Arial Rounded MT Bold" pitchFamily="34" charset="0"/>
              </a:rPr>
              <a:t>Challenges</a:t>
            </a:r>
            <a:endParaRPr lang="en-US" sz="1200" b="1" dirty="0">
              <a:solidFill>
                <a:srgbClr val="663300"/>
              </a:solidFill>
              <a:latin typeface="Arial Rounded MT Bold" pitchFamily="34" charset="0"/>
            </a:endParaRPr>
          </a:p>
        </p:txBody>
      </p:sp>
      <p:sp>
        <p:nvSpPr>
          <p:cNvPr id="31" name="Flowchart: Document 30">
            <a:hlinkClick r:id="" action="ppaction://noaction" highlightClick="1"/>
          </p:cNvPr>
          <p:cNvSpPr/>
          <p:nvPr/>
        </p:nvSpPr>
        <p:spPr>
          <a:xfrm>
            <a:off x="1442720" y="3648456"/>
            <a:ext cx="1097280" cy="878541"/>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Overview</a:t>
            </a:r>
            <a:endParaRPr lang="en-US" sz="1200" b="1" dirty="0">
              <a:solidFill>
                <a:srgbClr val="663300"/>
              </a:solidFill>
              <a:latin typeface="Arial Rounded MT Bold" pitchFamily="34" charset="0"/>
            </a:endParaRPr>
          </a:p>
        </p:txBody>
      </p:sp>
      <p:sp>
        <p:nvSpPr>
          <p:cNvPr id="30" name="Flowchart: Document 29">
            <a:hlinkClick r:id="" action="ppaction://noaction" highlightClick="1"/>
          </p:cNvPr>
          <p:cNvSpPr/>
          <p:nvPr/>
        </p:nvSpPr>
        <p:spPr>
          <a:xfrm>
            <a:off x="2286000" y="4648647"/>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Teaching Suggestions</a:t>
            </a:r>
            <a:endParaRPr lang="en-US" sz="1200" b="1" dirty="0">
              <a:solidFill>
                <a:srgbClr val="663300"/>
              </a:solidFill>
              <a:latin typeface="Arial Rounded MT Bold" pitchFamily="34" charset="0"/>
            </a:endParaRPr>
          </a:p>
        </p:txBody>
      </p:sp>
      <p:sp>
        <p:nvSpPr>
          <p:cNvPr id="33" name="Flowchart: Document 32">
            <a:hlinkClick r:id="" action="ppaction://noaction" highlightClick="1"/>
          </p:cNvPr>
          <p:cNvSpPr/>
          <p:nvPr/>
        </p:nvSpPr>
        <p:spPr>
          <a:xfrm>
            <a:off x="5334000" y="4629150"/>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Safety Note</a:t>
            </a:r>
            <a:endParaRPr lang="en-US" sz="1200" b="1" dirty="0">
              <a:solidFill>
                <a:srgbClr val="663300"/>
              </a:solidFill>
              <a:latin typeface="Arial Rounded MT Bold" pitchFamily="34" charset="0"/>
            </a:endParaRPr>
          </a:p>
        </p:txBody>
      </p:sp>
      <p:pic>
        <p:nvPicPr>
          <p:cNvPr id="2" name="Picture 1">
            <a:hlinkClick r:id="rId3" action="ppaction://hlinksldjump"/>
          </p:cNvPr>
          <p:cNvPicPr preferRelativeResize="0">
            <a:picLocks/>
          </p:cNvPicPr>
          <p:nvPr/>
        </p:nvPicPr>
        <p:blipFill>
          <a:blip r:embed="rId4">
            <a:extLst>
              <a:ext uri="{28A0092B-C50C-407E-A947-70E740481C1C}">
                <a14:useLocalDpi xmlns:a14="http://schemas.microsoft.com/office/drawing/2010/main" val="0"/>
              </a:ext>
            </a:extLst>
          </a:blip>
          <a:stretch>
            <a:fillRect/>
          </a:stretch>
        </p:blipFill>
        <p:spPr>
          <a:xfrm>
            <a:off x="5880100" y="745182"/>
            <a:ext cx="2363497" cy="2588568"/>
          </a:xfrm>
          <a:prstGeom prst="rect">
            <a:avLst/>
          </a:prstGeom>
        </p:spPr>
      </p:pic>
      <p:sp>
        <p:nvSpPr>
          <p:cNvPr id="3" name="TextBox 2"/>
          <p:cNvSpPr txBox="1"/>
          <p:nvPr/>
        </p:nvSpPr>
        <p:spPr>
          <a:xfrm>
            <a:off x="5257800" y="438150"/>
            <a:ext cx="3505200" cy="369332"/>
          </a:xfrm>
          <a:prstGeom prst="rect">
            <a:avLst/>
          </a:prstGeom>
          <a:noFill/>
        </p:spPr>
        <p:txBody>
          <a:bodyPr wrap="square" rtlCol="0">
            <a:spAutoFit/>
          </a:bodyPr>
          <a:lstStyle/>
          <a:p>
            <a:pPr algn="ctr"/>
            <a:r>
              <a:rPr lang="en-US" sz="1000" b="1" dirty="0" smtClean="0">
                <a:effectLst>
                  <a:outerShdw blurRad="38100" dist="38100" dir="2700000" algn="tl">
                    <a:srgbClr val="000000">
                      <a:alpha val="43137"/>
                    </a:srgbClr>
                  </a:outerShdw>
                </a:effectLst>
              </a:rPr>
              <a:t>Geologic History of Insects</a:t>
            </a:r>
          </a:p>
          <a:p>
            <a:pPr algn="ctr"/>
            <a:r>
              <a:rPr lang="en-US" sz="800" dirty="0" smtClean="0"/>
              <a:t>(insects are listed beside the period during which they first developed.)</a:t>
            </a:r>
            <a:endParaRPr lang="en-US" sz="800" dirty="0"/>
          </a:p>
        </p:txBody>
      </p:sp>
      <p:sp>
        <p:nvSpPr>
          <p:cNvPr id="36" name="TextBox 35">
            <a:hlinkClick r:id="rId3" action="ppaction://hlinksldjump"/>
          </p:cNvPr>
          <p:cNvSpPr txBox="1"/>
          <p:nvPr/>
        </p:nvSpPr>
        <p:spPr>
          <a:xfrm>
            <a:off x="7129780" y="3164098"/>
            <a:ext cx="1785620" cy="188702"/>
          </a:xfrm>
          <a:prstGeom prst="rect">
            <a:avLst/>
          </a:prstGeom>
          <a:noFill/>
        </p:spPr>
        <p:txBody>
          <a:bodyPr wrap="square" rtlCol="0">
            <a:spAutoFit/>
          </a:bodyPr>
          <a:lstStyle/>
          <a:p>
            <a:pPr algn="ctr"/>
            <a:r>
              <a:rPr lang="en-US" sz="600" b="1" dirty="0" smtClean="0">
                <a:solidFill>
                  <a:srgbClr val="0070C0"/>
                </a:solidFill>
                <a:effectLst>
                  <a:outerShdw blurRad="38100" dist="38100" dir="2700000" algn="tl">
                    <a:srgbClr val="000000">
                      <a:alpha val="43137"/>
                    </a:srgbClr>
                  </a:outerShdw>
                </a:effectLst>
              </a:rPr>
              <a:t>Click on image for a larger view for printing.</a:t>
            </a:r>
            <a:endParaRPr lang="en-US" sz="600" b="1"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3.33333E-6 4.67613E-6 L 0.01666 -0.65145 " pathEditMode="relative" rAng="0" ptsTypes="AA">
                                      <p:cBhvr>
                                        <p:cTn id="6" dur="2000" fill="hold"/>
                                        <p:tgtEl>
                                          <p:spTgt spid="32"/>
                                        </p:tgtEl>
                                        <p:attrNameLst>
                                          <p:attrName>ppt_x</p:attrName>
                                          <p:attrName>ppt_y</p:attrName>
                                        </p:attrNameLst>
                                      </p:cBhvr>
                                      <p:rCtr x="8" y="-326"/>
                                    </p:animMotion>
                                  </p:childTnLst>
                                  <p:subTnLst>
                                    <p:set>
                                      <p:cBhvr override="childStyle">
                                        <p:cTn dur="1" fill="hold" display="0" masterRel="nextClick" afterEffect="1"/>
                                        <p:tgtEl>
                                          <p:spTgt spid="3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7"/>
                    </p:tgtEl>
                  </p:cond>
                </p:stCondLst>
                <p:endSync evt="end" delay="0">
                  <p:rtn val="all"/>
                </p:endSync>
                <p:childTnLst>
                  <p:par>
                    <p:cTn id="8" fill="hold">
                      <p:stCondLst>
                        <p:cond delay="0"/>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3.33333E-6 -1.39155E-6 L 3.33333E-6 -0.49799 " pathEditMode="relative" rAng="0" ptsTypes="AA">
                                      <p:cBhvr>
                                        <p:cTn id="11" dur="2000" fill="hold"/>
                                        <p:tgtEl>
                                          <p:spTgt spid="24"/>
                                        </p:tgtEl>
                                        <p:attrNameLst>
                                          <p:attrName>ppt_x</p:attrName>
                                          <p:attrName>ppt_y</p:attrName>
                                        </p:attrNameLst>
                                      </p:cBhvr>
                                      <p:rCtr x="0" y="-24900"/>
                                    </p:animMotion>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childTnLst>
              </p:cTn>
              <p:nextCondLst>
                <p:cond evt="onClick" delay="0">
                  <p:tgtEl>
                    <p:spTgt spid="17"/>
                  </p:tgtEl>
                </p:cond>
              </p:nextCondLst>
            </p:seq>
            <p:seq concurrent="1" nextAc="seek">
              <p:cTn id="12" restart="whenNotActive" fill="hold" evtFilter="cancelBubble" nodeType="interactiveSeq">
                <p:stCondLst>
                  <p:cond evt="onClick" delay="0">
                    <p:tgtEl>
                      <p:spTgt spid="18"/>
                    </p:tgtEl>
                  </p:cond>
                </p:stCondLst>
                <p:endSync evt="end" delay="0">
                  <p:rtn val="all"/>
                </p:endSync>
                <p:childTnLst>
                  <p:par>
                    <p:cTn id="13" fill="hold">
                      <p:stCondLst>
                        <p:cond delay="0"/>
                      </p:stCondLst>
                      <p:childTnLst>
                        <p:par>
                          <p:cTn id="14" fill="hold">
                            <p:stCondLst>
                              <p:cond delay="0"/>
                            </p:stCondLst>
                            <p:childTnLst>
                              <p:par>
                                <p:cTn id="15" presetID="64" presetClass="path" presetSubtype="0" accel="50000" decel="50000" fill="hold" grpId="0" nodeType="clickEffect">
                                  <p:stCondLst>
                                    <p:cond delay="0"/>
                                  </p:stCondLst>
                                  <p:childTnLst>
                                    <p:animMotion origin="layout" path="M -3.33333E-6 -3.19963E-6 L -0.04583 -0.62696 " pathEditMode="relative" rAng="0" ptsTypes="AA">
                                      <p:cBhvr>
                                        <p:cTn id="16" dur="2000" fill="hold"/>
                                        <p:tgtEl>
                                          <p:spTgt spid="25"/>
                                        </p:tgtEl>
                                        <p:attrNameLst>
                                          <p:attrName>ppt_x</p:attrName>
                                          <p:attrName>ppt_y</p:attrName>
                                        </p:attrNameLst>
                                      </p:cBhvr>
                                      <p:rCtr x="-2292" y="-31348"/>
                                    </p:animMotion>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childTnLst>
              </p:cTn>
              <p:nextCondLst>
                <p:cond evt="onClick" delay="0">
                  <p:tgtEl>
                    <p:spTgt spid="18"/>
                  </p:tgtEl>
                </p:cond>
              </p:nextCondLst>
            </p:seq>
            <p:seq concurrent="1" nextAc="seek">
              <p:cTn id="17" restart="whenNotActive" fill="hold" evtFilter="cancelBubble" nodeType="interactiveSeq">
                <p:stCondLst>
                  <p:cond evt="onClick" delay="0">
                    <p:tgtEl>
                      <p:spTgt spid="19"/>
                    </p:tgtEl>
                  </p:cond>
                </p:stCondLst>
                <p:endSync evt="end" delay="0">
                  <p:rtn val="all"/>
                </p:endSync>
                <p:childTnLst>
                  <p:par>
                    <p:cTn id="18" fill="hold">
                      <p:stCondLst>
                        <p:cond delay="0"/>
                      </p:stCondLst>
                      <p:childTnLst>
                        <p:par>
                          <p:cTn id="19" fill="hold">
                            <p:stCondLst>
                              <p:cond delay="0"/>
                            </p:stCondLst>
                            <p:childTnLst>
                              <p:par>
                                <p:cTn id="20" presetID="64" presetClass="path" presetSubtype="0" accel="50000" decel="50000" fill="hold" grpId="0" nodeType="clickEffect">
                                  <p:stCondLst>
                                    <p:cond delay="0"/>
                                  </p:stCondLst>
                                  <p:childTnLst>
                                    <p:animMotion origin="layout" path="M 0 -2.60105E-6 L -0.05417 -0.45325 " pathEditMode="relative" rAng="0" ptsTypes="AA">
                                      <p:cBhvr>
                                        <p:cTn id="21" dur="2000" fill="hold"/>
                                        <p:tgtEl>
                                          <p:spTgt spid="26"/>
                                        </p:tgtEl>
                                        <p:attrNameLst>
                                          <p:attrName>ppt_x</p:attrName>
                                          <p:attrName>ppt_y</p:attrName>
                                        </p:attrNameLst>
                                      </p:cBhvr>
                                      <p:rCtr x="-2708" y="-22678"/>
                                    </p:animMotion>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childTnLst>
              </p:cTn>
              <p:nextCondLst>
                <p:cond evt="onClick" delay="0">
                  <p:tgtEl>
                    <p:spTgt spid="19"/>
                  </p:tgtEl>
                </p:cond>
              </p:nextCondLst>
            </p:seq>
            <p:seq concurrent="1" nextAc="seek">
              <p:cTn id="22" restart="whenNotActive" fill="hold" evtFilter="cancelBubble" nodeType="interactiveSeq">
                <p:stCondLst>
                  <p:cond evt="onClick" delay="0">
                    <p:tgtEl>
                      <p:spTgt spid="21"/>
                    </p:tgtEl>
                  </p:cond>
                </p:stCondLst>
                <p:endSync evt="end" delay="0">
                  <p:rtn val="all"/>
                </p:endSync>
                <p:childTnLst>
                  <p:par>
                    <p:cTn id="23" fill="hold">
                      <p:stCondLst>
                        <p:cond delay="0"/>
                      </p:stCondLst>
                      <p:childTnLst>
                        <p:par>
                          <p:cTn id="24" fill="hold">
                            <p:stCondLst>
                              <p:cond delay="0"/>
                            </p:stCondLst>
                            <p:childTnLst>
                              <p:par>
                                <p:cTn id="25" presetID="64" presetClass="path" presetSubtype="0" accel="50000" decel="50000" fill="hold" grpId="0" nodeType="clickEffect">
                                  <p:stCondLst>
                                    <p:cond delay="0"/>
                                  </p:stCondLst>
                                  <p:childTnLst>
                                    <p:animMotion origin="layout" path="M -3.33333E-6 1.83837E-6 L -0.41666 -0.85133 " pathEditMode="relative" rAng="0" ptsTypes="AA">
                                      <p:cBhvr>
                                        <p:cTn id="26" dur="2000" fill="hold"/>
                                        <p:tgtEl>
                                          <p:spTgt spid="27"/>
                                        </p:tgtEl>
                                        <p:attrNameLst>
                                          <p:attrName>ppt_x</p:attrName>
                                          <p:attrName>ppt_y</p:attrName>
                                        </p:attrNameLst>
                                      </p:cBhvr>
                                      <p:rCtr x="-208" y="-426"/>
                                    </p:animMotion>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childTnLst>
              </p:cTn>
              <p:nextCondLst>
                <p:cond evt="onClick" delay="0">
                  <p:tgtEl>
                    <p:spTgt spid="21"/>
                  </p:tgtEl>
                </p:cond>
              </p:nextCondLst>
            </p:seq>
            <p:seq concurrent="1" nextAc="seek">
              <p:cTn id="27" restart="whenNotActive" fill="hold" evtFilter="cancelBubble" nodeType="interactiveSeq">
                <p:stCondLst>
                  <p:cond evt="onClick" delay="0">
                    <p:tgtEl>
                      <p:spTgt spid="22"/>
                    </p:tgtEl>
                  </p:cond>
                </p:stCondLst>
                <p:endSync evt="end" delay="0">
                  <p:rtn val="all"/>
                </p:endSync>
                <p:childTnLst>
                  <p:par>
                    <p:cTn id="28" fill="hold">
                      <p:stCondLst>
                        <p:cond delay="0"/>
                      </p:stCondLst>
                      <p:childTnLst>
                        <p:par>
                          <p:cTn id="29" fill="hold">
                            <p:stCondLst>
                              <p:cond delay="0"/>
                            </p:stCondLst>
                            <p:childTnLst>
                              <p:par>
                                <p:cTn id="30" presetID="64" presetClass="path" presetSubtype="0" accel="50000" decel="50000" fill="hold" grpId="0" nodeType="clickEffect">
                                  <p:stCondLst>
                                    <p:cond delay="0"/>
                                  </p:stCondLst>
                                  <p:childTnLst>
                                    <p:animMotion origin="layout" path="M 3.33333E-6 1.91299E-6 L -0.62084 -0.78279 " pathEditMode="relative" rAng="0" ptsTypes="AA">
                                      <p:cBhvr>
                                        <p:cTn id="31" dur="2000" fill="hold"/>
                                        <p:tgtEl>
                                          <p:spTgt spid="28"/>
                                        </p:tgtEl>
                                        <p:attrNameLst>
                                          <p:attrName>ppt_x</p:attrName>
                                          <p:attrName>ppt_y</p:attrName>
                                        </p:attrNameLst>
                                      </p:cBhvr>
                                      <p:rCtr x="-31042" y="-39155"/>
                                    </p:animMotion>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childTnLst>
              </p:cTn>
              <p:nextCondLst>
                <p:cond evt="onClick" delay="0">
                  <p:tgtEl>
                    <p:spTgt spid="22"/>
                  </p:tgtEl>
                </p:cond>
              </p:nextCondLst>
            </p:seq>
            <p:seq concurrent="1" nextAc="seek">
              <p:cTn id="32" restart="whenNotActive" fill="hold" evtFilter="cancelBubble" nodeType="interactiveSeq">
                <p:stCondLst>
                  <p:cond evt="onClick" delay="0">
                    <p:tgtEl>
                      <p:spTgt spid="20"/>
                    </p:tgtEl>
                  </p:cond>
                </p:stCondLst>
                <p:endSync evt="end" delay="0">
                  <p:rtn val="all"/>
                </p:endSync>
                <p:childTnLst>
                  <p:par>
                    <p:cTn id="33" fill="hold">
                      <p:stCondLst>
                        <p:cond delay="0"/>
                      </p:stCondLst>
                      <p:childTnLst>
                        <p:par>
                          <p:cTn id="34" fill="hold">
                            <p:stCondLst>
                              <p:cond delay="0"/>
                            </p:stCondLst>
                            <p:childTnLst>
                              <p:par>
                                <p:cTn id="35" presetID="35" presetClass="path" presetSubtype="0" accel="50000" decel="50000" fill="hold" grpId="0" nodeType="clickEffect">
                                  <p:stCondLst>
                                    <p:cond delay="0"/>
                                  </p:stCondLst>
                                  <p:childTnLst>
                                    <p:animMotion origin="layout" path="M 0 4.19981E-6 L -0.45833 -0.0074 " pathEditMode="relative" rAng="0" ptsTypes="AA">
                                      <p:cBhvr>
                                        <p:cTn id="36" dur="2000" fill="hold"/>
                                        <p:tgtEl>
                                          <p:spTgt spid="13"/>
                                        </p:tgtEl>
                                        <p:attrNameLst>
                                          <p:attrName>ppt_x</p:attrName>
                                          <p:attrName>ppt_y</p:attrName>
                                        </p:attrNameLst>
                                      </p:cBhvr>
                                      <p:rCtr x="-22917" y="-370"/>
                                    </p:animMotion>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41" restart="whenNotActive" fill="hold" evtFilter="cancelBubble" nodeType="interactiveSeq">
                <p:stCondLst>
                  <p:cond evt="onClick" delay="0">
                    <p:tgtEl>
                      <p:spTgt spid="31"/>
                    </p:tgtEl>
                  </p:cond>
                </p:stCondLst>
                <p:endSync evt="end" delay="0">
                  <p:rtn val="all"/>
                </p:endSync>
                <p:childTnLst>
                  <p:par>
                    <p:cTn id="42" fill="hold">
                      <p:stCondLst>
                        <p:cond delay="0"/>
                      </p:stCondLst>
                      <p:childTnLst>
                        <p:par>
                          <p:cTn id="43" fill="hold">
                            <p:stCondLst>
                              <p:cond delay="0"/>
                            </p:stCondLst>
                            <p:childTnLst>
                              <p:par>
                                <p:cTn id="44" presetID="64" presetClass="path" presetSubtype="0" accel="50000" decel="50000" fill="hold" grpId="0" nodeType="clickEffect">
                                  <p:stCondLst>
                                    <p:cond delay="0"/>
                                  </p:stCondLst>
                                  <p:childTnLst>
                                    <p:animMotion origin="layout" path="M 5.55556E-7 7.40741E-7 L -0.03924 -0.88426 " pathEditMode="relative" rAng="0" ptsTypes="AA">
                                      <p:cBhvr>
                                        <p:cTn id="45" dur="2000" fill="hold"/>
                                        <p:tgtEl>
                                          <p:spTgt spid="38"/>
                                        </p:tgtEl>
                                        <p:attrNameLst>
                                          <p:attrName>ppt_x</p:attrName>
                                          <p:attrName>ppt_y</p:attrName>
                                        </p:attrNameLst>
                                      </p:cBhvr>
                                      <p:rCtr x="-1962" y="-44228"/>
                                    </p:animMotion>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childTnLst>
              </p:cTn>
              <p:nextCondLst>
                <p:cond evt="onClick" delay="0">
                  <p:tgtEl>
                    <p:spTgt spid="31"/>
                  </p:tgtEl>
                </p:cond>
              </p:nextCondLst>
            </p:seq>
            <p:seq concurrent="1" nextAc="seek">
              <p:cTn id="46" restart="whenNotActive" fill="hold" evtFilter="cancelBubble" nodeType="interactiveSeq">
                <p:stCondLst>
                  <p:cond evt="onClick" delay="0">
                    <p:tgtEl>
                      <p:spTgt spid="30"/>
                    </p:tgtEl>
                  </p:cond>
                </p:stCondLst>
                <p:endSync evt="end" delay="0">
                  <p:rtn val="all"/>
                </p:endSync>
                <p:childTnLst>
                  <p:par>
                    <p:cTn id="47" fill="hold">
                      <p:stCondLst>
                        <p:cond delay="0"/>
                      </p:stCondLst>
                      <p:childTnLst>
                        <p:par>
                          <p:cTn id="48" fill="hold">
                            <p:stCondLst>
                              <p:cond delay="0"/>
                            </p:stCondLst>
                            <p:childTnLst>
                              <p:par>
                                <p:cTn id="49" presetID="64" presetClass="path" presetSubtype="0" accel="50000" decel="50000" fill="hold" grpId="0" nodeType="clickEffect">
                                  <p:stCondLst>
                                    <p:cond delay="0"/>
                                  </p:stCondLst>
                                  <p:childTnLst>
                                    <p:animMotion origin="layout" path="M 5.55112E-17 4.47393E-6 L -0.07083 -0.63098 " pathEditMode="relative" rAng="0" ptsTypes="AA">
                                      <p:cBhvr>
                                        <p:cTn id="50" dur="2000" fill="hold"/>
                                        <p:tgtEl>
                                          <p:spTgt spid="34"/>
                                        </p:tgtEl>
                                        <p:attrNameLst>
                                          <p:attrName>ppt_x</p:attrName>
                                          <p:attrName>ppt_y</p:attrName>
                                        </p:attrNameLst>
                                      </p:cBhvr>
                                      <p:rCtr x="-3542" y="-31564"/>
                                    </p:animMotion>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childTnLst>
              </p:cTn>
              <p:nextCondLst>
                <p:cond evt="onClick" delay="0">
                  <p:tgtEl>
                    <p:spTgt spid="30"/>
                  </p:tgtEl>
                </p:cond>
              </p:nextCondLst>
            </p:seq>
            <p:seq concurrent="1" nextAc="seek">
              <p:cTn id="51" restart="whenNotActive" fill="hold" evtFilter="cancelBubble" nodeType="interactiveSeq">
                <p:stCondLst>
                  <p:cond evt="onClick" delay="0">
                    <p:tgtEl>
                      <p:spTgt spid="33"/>
                    </p:tgtEl>
                  </p:cond>
                </p:stCondLst>
                <p:endSync evt="end" delay="0">
                  <p:rtn val="all"/>
                </p:endSync>
                <p:childTnLst>
                  <p:par>
                    <p:cTn id="52" fill="hold">
                      <p:stCondLst>
                        <p:cond delay="0"/>
                      </p:stCondLst>
                      <p:childTnLst>
                        <p:par>
                          <p:cTn id="53" fill="hold">
                            <p:stCondLst>
                              <p:cond delay="0"/>
                            </p:stCondLst>
                            <p:childTnLst>
                              <p:par>
                                <p:cTn id="54" presetID="64" presetClass="path" presetSubtype="0" accel="50000" decel="50000" fill="hold" grpId="0" nodeType="clickEffect">
                                  <p:stCondLst>
                                    <p:cond delay="0"/>
                                  </p:stCondLst>
                                  <p:childTnLst>
                                    <p:animMotion origin="layout" path="M -3.33333E-6 -3.11516E-6 L -0.25416 -0.4418 " pathEditMode="relative" rAng="0" ptsTypes="AA">
                                      <p:cBhvr>
                                        <p:cTn id="55" dur="2000" fill="hold"/>
                                        <p:tgtEl>
                                          <p:spTgt spid="35"/>
                                        </p:tgtEl>
                                        <p:attrNameLst>
                                          <p:attrName>ppt_x</p:attrName>
                                          <p:attrName>ppt_y</p:attrName>
                                        </p:attrNameLst>
                                      </p:cBhvr>
                                      <p:rCtr x="-127" y="-221"/>
                                    </p:animMotion>
                                  </p:childTnLst>
                                  <p:subTnLst>
                                    <p:set>
                                      <p:cBhvr override="childStyle">
                                        <p:cTn dur="1" fill="hold" display="0" masterRel="nextClick" afterEffect="1"/>
                                        <p:tgtEl>
                                          <p:spTgt spid="35"/>
                                        </p:tgtEl>
                                        <p:attrNameLst>
                                          <p:attrName>style.visibility</p:attrName>
                                        </p:attrNameLst>
                                      </p:cBhvr>
                                      <p:to>
                                        <p:strVal val="hidden"/>
                                      </p:to>
                                    </p:set>
                                  </p:subTnLst>
                                </p:cTn>
                              </p:par>
                            </p:childTnLst>
                          </p:cTn>
                        </p:par>
                      </p:childTnLst>
                    </p:cTn>
                  </p:par>
                </p:childTnLst>
              </p:cTn>
              <p:nextCondLst>
                <p:cond evt="onClick" delay="0">
                  <p:tgtEl>
                    <p:spTgt spid="33"/>
                  </p:tgtEl>
                </p:cond>
              </p:nextCondLst>
            </p:seq>
          </p:childTnLst>
        </p:cTn>
      </p:par>
    </p:tnLst>
    <p:bldLst>
      <p:bldP spid="13" grpId="0" animBg="1"/>
      <p:bldP spid="13" grpId="1" animBg="1"/>
      <p:bldP spid="26" grpId="0" animBg="1"/>
      <p:bldP spid="28" grpId="0" animBg="1"/>
      <p:bldP spid="24" grpId="0" animBg="1"/>
      <p:bldP spid="25" grpId="0" animBg="1"/>
      <p:bldP spid="27" grpId="0" animBg="1"/>
      <p:bldP spid="32" grpId="0" animBg="1"/>
      <p:bldP spid="38" grpId="0" animBg="1"/>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Bevel 4">
            <a:hlinkClick r:id="rId2" action="ppaction://hlinksldjump"/>
          </p:cNvPr>
          <p:cNvSpPr/>
          <p:nvPr/>
        </p:nvSpPr>
        <p:spPr>
          <a:xfrm>
            <a:off x="8534400" y="4839735"/>
            <a:ext cx="457200" cy="1524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close</a:t>
            </a:r>
            <a:endParaRPr lang="en-US" sz="800" dirty="0"/>
          </a:p>
        </p:txBody>
      </p:sp>
      <p:pic>
        <p:nvPicPr>
          <p:cNvPr id="7" name="Picture 6"/>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3429000" y="343935"/>
            <a:ext cx="4648200" cy="4495800"/>
          </a:xfrm>
          <a:prstGeom prst="rect">
            <a:avLst/>
          </a:prstGeom>
        </p:spPr>
      </p:pic>
      <p:sp>
        <p:nvSpPr>
          <p:cNvPr id="2" name="TextBox 1"/>
          <p:cNvSpPr txBox="1"/>
          <p:nvPr/>
        </p:nvSpPr>
        <p:spPr>
          <a:xfrm>
            <a:off x="381000" y="819150"/>
            <a:ext cx="2438400" cy="954107"/>
          </a:xfrm>
          <a:prstGeom prst="rect">
            <a:avLst/>
          </a:prstGeom>
          <a:noFill/>
        </p:spPr>
        <p:txBody>
          <a:bodyPr wrap="square" rtlCol="0">
            <a:spAutoFit/>
          </a:bodyPr>
          <a:lstStyle/>
          <a:p>
            <a:r>
              <a:rPr lang="en-US" sz="1400" b="1" dirty="0" smtClean="0"/>
              <a:t>Geologic History of Insects</a:t>
            </a:r>
          </a:p>
          <a:p>
            <a:endParaRPr lang="en-US" dirty="0"/>
          </a:p>
          <a:p>
            <a:r>
              <a:rPr lang="en-US" sz="1200" dirty="0" smtClean="0"/>
              <a:t>(Insects are listed beside the period during which they first developed.)</a:t>
            </a:r>
            <a:endParaRPr lang="en-US" sz="1200" dirty="0"/>
          </a:p>
        </p:txBody>
      </p:sp>
    </p:spTree>
    <p:extLst>
      <p:ext uri="{BB962C8B-B14F-4D97-AF65-F5344CB8AC3E}">
        <p14:creationId xmlns:p14="http://schemas.microsoft.com/office/powerpoint/2010/main" val="1478967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1025</TotalTime>
  <Words>534</Words>
  <Application>Microsoft Office PowerPoint</Application>
  <PresentationFormat>On-screen Show (16:9)</PresentationFormat>
  <Paragraphs>36</Paragraphs>
  <Slides>2</Slides>
  <Notes>0</Notes>
  <HiddenSlides>1</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WVGES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schleger</dc:creator>
  <cp:lastModifiedBy>Betty Schleger</cp:lastModifiedBy>
  <cp:revision>105</cp:revision>
  <dcterms:created xsi:type="dcterms:W3CDTF">2013-05-01T18:57:47Z</dcterms:created>
  <dcterms:modified xsi:type="dcterms:W3CDTF">2016-03-10T18:14:13Z</dcterms:modified>
</cp:coreProperties>
</file>